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86" r:id="rId5"/>
    <p:sldMasterId id="2147483698" r:id="rId6"/>
  </p:sldMasterIdLst>
  <p:notesMasterIdLst>
    <p:notesMasterId r:id="rId26"/>
  </p:notesMasterIdLst>
  <p:handoutMasterIdLst>
    <p:handoutMasterId r:id="rId27"/>
  </p:handoutMasterIdLst>
  <p:sldIdLst>
    <p:sldId id="273" r:id="rId7"/>
    <p:sldId id="271" r:id="rId8"/>
    <p:sldId id="276" r:id="rId9"/>
    <p:sldId id="277" r:id="rId10"/>
    <p:sldId id="272" r:id="rId11"/>
    <p:sldId id="278" r:id="rId12"/>
    <p:sldId id="284" r:id="rId13"/>
    <p:sldId id="290" r:id="rId14"/>
    <p:sldId id="275" r:id="rId15"/>
    <p:sldId id="285" r:id="rId16"/>
    <p:sldId id="286" r:id="rId17"/>
    <p:sldId id="287" r:id="rId18"/>
    <p:sldId id="288" r:id="rId19"/>
    <p:sldId id="289" r:id="rId20"/>
    <p:sldId id="279" r:id="rId21"/>
    <p:sldId id="282" r:id="rId22"/>
    <p:sldId id="281" r:id="rId23"/>
    <p:sldId id="283" r:id="rId24"/>
    <p:sldId id="274" r:id="rId25"/>
  </p:sldIdLst>
  <p:sldSz cx="12192000" cy="6858000"/>
  <p:notesSz cx="6858000" cy="914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766"/>
    <a:srgbClr val="FCD100"/>
    <a:srgbClr val="3298FF"/>
    <a:srgbClr val="095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55979-BF32-5949-B7E0-D4253C1D7F69}" v="205" dt="2019-03-12T15:50:43.729"/>
    <p1510:client id="{7C9E0B1B-8472-EC6C-4390-6CD2B8EB865E}" v="8" dt="2019-03-11T17:25:31.389"/>
    <p1510:client id="{9A208611-3366-2B78-DCD6-E8FA1EA005C4}" v="1" dt="2019-03-12T12:32:15.299"/>
    <p1510:client id="{E8DB7629-4870-4301-96CA-C52A1F4E8BFB}" v="1" dt="2019-03-12T07:34:26.095"/>
    <p1510:client id="{A7FF7C0A-A805-4EF4-8711-14D194569ABA}" v="1" dt="2019-03-12T09:17:10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01"/>
    <p:restoredTop sz="83120"/>
  </p:normalViewPr>
  <p:slideViewPr>
    <p:cSldViewPr snapToGrid="0">
      <p:cViewPr varScale="1">
        <p:scale>
          <a:sx n="185" d="100"/>
          <a:sy n="185" d="100"/>
        </p:scale>
        <p:origin x="2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B30043-5B8D-B449-93F4-CB5A12D32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FFD95-2867-C248-90F4-6251F87D7F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10B1B-2D81-904D-8934-4F162BEEC15F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19D1E-2D38-FD49-9E22-AD10E1E72F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64F7D-C676-0749-8EAE-13AF6E9E7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EFAFA-D89E-C049-97D1-3FF1E893F0D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160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5AEDD-EDBC-4B31-81F5-066F0F455441}" type="datetimeFigureOut">
              <a:rPr lang="en-US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956EC-174B-4A3E-A1C6-FC056B24DD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3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This is an initial slide. You don’t have to say anything related to the text on the screen. The first sentence introduces the audience to the subject.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7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Kyma</a:t>
            </a:r>
            <a:r>
              <a:rPr lang="en-US" noProof="0" dirty="0"/>
              <a:t> has a custom UI for both its own Kubernetes resources and other Kubernetes native resources.</a:t>
            </a:r>
          </a:p>
          <a:p>
            <a:endParaRPr lang="en-US" noProof="0" dirty="0"/>
          </a:p>
          <a:p>
            <a:r>
              <a:rPr lang="en-US" noProof="0" dirty="0"/>
              <a:t>The screenshot </a:t>
            </a:r>
            <a:r>
              <a:rPr lang="en" noProof="0" dirty="0"/>
              <a:t>shows how to establish binding of a service into you application using the Console UI. The operation is equally easy to perform in the CLI by creating </a:t>
            </a:r>
            <a:r>
              <a:rPr lang="en" noProof="0" dirty="0" err="1"/>
              <a:t>ServiceBindingUsage</a:t>
            </a:r>
            <a:r>
              <a:rPr lang="en" noProof="0" dirty="0"/>
              <a:t> custom resource</a:t>
            </a:r>
            <a:r>
              <a:rPr lang="en-US" noProof="0" dirty="0"/>
              <a:t>. </a:t>
            </a:r>
            <a:r>
              <a:rPr lang="en-US" noProof="0" dirty="0" err="1"/>
              <a:t>Kyma’s</a:t>
            </a:r>
            <a:r>
              <a:rPr lang="en-US" noProof="0" dirty="0"/>
              <a:t> main principles is „CLI First”.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10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 </a:t>
            </a:r>
            <a:r>
              <a:rPr lang="en-US" noProof="0" dirty="0" err="1"/>
              <a:t>Kyma</a:t>
            </a:r>
            <a:r>
              <a:rPr lang="en-US" noProof="0" dirty="0"/>
              <a:t> cluster includes documentation. The documentation is a part of the Console UI and it is always compatible with the </a:t>
            </a:r>
            <a:r>
              <a:rPr lang="en-US" noProof="0" dirty="0" err="1"/>
              <a:t>Kyma</a:t>
            </a:r>
            <a:r>
              <a:rPr lang="en-US" noProof="0" dirty="0"/>
              <a:t> version that was used to set up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We provide contextual documentation, whenever it is possible. For example, in the Service Catalog every Service Class and its instance can be enriched with additional documentation.</a:t>
            </a:r>
          </a:p>
          <a:p>
            <a:r>
              <a:rPr lang="en-US" noProof="0" dirty="0"/>
              <a:t>And it is not only Markdown documentation. In case of APIs, if provided, we support rendering </a:t>
            </a:r>
            <a:r>
              <a:rPr lang="en-US" noProof="0" dirty="0" err="1"/>
              <a:t>OpenAPI</a:t>
            </a:r>
            <a:r>
              <a:rPr lang="en-US" noProof="0" dirty="0"/>
              <a:t>, OData and </a:t>
            </a:r>
            <a:r>
              <a:rPr lang="en-US" noProof="0" dirty="0" err="1"/>
              <a:t>AsyncAPI</a:t>
            </a:r>
            <a:r>
              <a:rPr lang="en-US" noProof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Kyma</a:t>
            </a:r>
            <a:r>
              <a:rPr lang="en-US" noProof="0" dirty="0"/>
              <a:t> is integrated with Prometheus and Grafana. We have a set of predefined dashboards for our components, and out-of-the-box custom dashboards for lambdas/functions.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71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Kyma</a:t>
            </a:r>
            <a:r>
              <a:rPr lang="en-US" noProof="0" dirty="0"/>
              <a:t> is integrated not only with Prometheus and Grafana, but also with Jaeger for tracing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7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noProof="0" dirty="0"/>
              <a:t>For development, you can use </a:t>
            </a:r>
            <a:r>
              <a:rPr lang="en-US" noProof="0" dirty="0" err="1"/>
              <a:t>Kyma</a:t>
            </a:r>
            <a:r>
              <a:rPr lang="en-US" noProof="0" dirty="0"/>
              <a:t> lite version locally on </a:t>
            </a:r>
            <a:r>
              <a:rPr lang="en-US" noProof="0" dirty="0" err="1"/>
              <a:t>Minikube</a:t>
            </a:r>
            <a:r>
              <a:rPr lang="en-US" noProof="0" dirty="0"/>
              <a:t>. </a:t>
            </a:r>
            <a:r>
              <a:rPr lang="en-US" noProof="0" dirty="0" err="1"/>
              <a:t>Kyma</a:t>
            </a:r>
            <a:r>
              <a:rPr lang="en-US" noProof="0" dirty="0"/>
              <a:t> lite version doesn’t include the components that aren’t usually important for local development, such as monitoring and tracing. However, you can install the components locally if needed.</a:t>
            </a:r>
          </a:p>
          <a:p>
            <a:pPr marL="228600" indent="-228600">
              <a:buAutoNum type="arabicPeriod"/>
            </a:pPr>
            <a:r>
              <a:rPr lang="en-US" noProof="0" dirty="0"/>
              <a:t>Internally, </a:t>
            </a:r>
            <a:r>
              <a:rPr lang="en-US" noProof="0" dirty="0" err="1"/>
              <a:t>Kyma</a:t>
            </a:r>
            <a:r>
              <a:rPr lang="en-US" noProof="0" dirty="0"/>
              <a:t> has a custom Event Bus based on </a:t>
            </a:r>
            <a:r>
              <a:rPr lang="en-US" noProof="0" dirty="0" err="1"/>
              <a:t>Knative</a:t>
            </a:r>
            <a:r>
              <a:rPr lang="en-US" noProof="0" dirty="0"/>
              <a:t>. The Event Bus handles events delivery from an external system to services and functions in </a:t>
            </a:r>
            <a:r>
              <a:rPr lang="en-US" noProof="0" dirty="0" err="1"/>
              <a:t>Kyma</a:t>
            </a:r>
            <a:r>
              <a:rPr lang="en-US" noProof="0" dirty="0"/>
              <a:t>.</a:t>
            </a:r>
          </a:p>
          <a:p>
            <a:pPr marL="228600" indent="-228600">
              <a:buAutoNum type="arabicPeriod"/>
            </a:pPr>
            <a:r>
              <a:rPr lang="en-US" noProof="0" dirty="0"/>
              <a:t>With the support of </a:t>
            </a:r>
            <a:r>
              <a:rPr lang="en-US" noProof="0" dirty="0" err="1"/>
              <a:t>Istio</a:t>
            </a:r>
            <a:r>
              <a:rPr lang="en-US" noProof="0" dirty="0"/>
              <a:t>, we build a micro API Gateway. The API Gateway enables exposing services to the outside world in a convenient way.</a:t>
            </a:r>
          </a:p>
          <a:p>
            <a:pPr marL="228600" indent="-228600">
              <a:buAutoNum type="arabicPeriod"/>
            </a:pPr>
            <a:r>
              <a:rPr lang="en-US" noProof="0" dirty="0"/>
              <a:t>You can add your own views to the Console UI. Luigi, which is an open-source project, makes it possible to integrate </a:t>
            </a:r>
            <a:r>
              <a:rPr lang="en-US" noProof="0" dirty="0" err="1"/>
              <a:t>microfrontends</a:t>
            </a:r>
            <a:r>
              <a:rPr lang="en-US" noProof="0" dirty="0"/>
              <a:t> in the UI.</a:t>
            </a:r>
          </a:p>
          <a:p>
            <a:pPr marL="228600" indent="-228600">
              <a:buAutoNum type="arabicPeriod"/>
            </a:pPr>
            <a:r>
              <a:rPr lang="en-US" noProof="0" dirty="0"/>
              <a:t>We also have a component that introduces multi-cloud support for storing assets. Locally, you store files in </a:t>
            </a:r>
            <a:r>
              <a:rPr lang="en-US" noProof="0" dirty="0" err="1"/>
              <a:t>Minio</a:t>
            </a:r>
            <a:r>
              <a:rPr lang="en-US" noProof="0" dirty="0"/>
              <a:t>. While on a cluster you can switch to a </a:t>
            </a:r>
            <a:r>
              <a:rPr lang="en-US" noProof="0" dirty="0" err="1"/>
              <a:t>Minio</a:t>
            </a:r>
            <a:r>
              <a:rPr lang="en-US" noProof="0" dirty="0"/>
              <a:t> Gateway mode and use GCS or Azure Blob for storing files.</a:t>
            </a:r>
          </a:p>
          <a:p>
            <a:pPr marL="228600" indent="-228600">
              <a:buAutoNum type="arabicPeriod"/>
            </a:pPr>
            <a:r>
              <a:rPr lang="en-US" noProof="0" dirty="0"/>
              <a:t>Helm Broker integrates with the Service Catalog. Using the proper configuration of different bundles repositories you can enrich </a:t>
            </a:r>
            <a:r>
              <a:rPr lang="en-US" noProof="0" dirty="0" err="1"/>
              <a:t>Kyma</a:t>
            </a:r>
            <a:r>
              <a:rPr lang="en-US" noProof="0" dirty="0"/>
              <a:t> Service Catalog with different services through helm charts.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63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is not only a consumer of the open source. If possible,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also contributes to peer-communities. Point out the communities and advertise them.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We donated to </a:t>
            </a:r>
            <a:r>
              <a:rPr lang="en-US" dirty="0" err="1">
                <a:cs typeface="Calibri"/>
              </a:rPr>
              <a:t>Knative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eventing</a:t>
            </a:r>
            <a:r>
              <a:rPr lang="en-US" dirty="0">
                <a:cs typeface="Calibri"/>
              </a:rPr>
              <a:t> through the NATS channel.</a:t>
            </a:r>
          </a:p>
          <a:p>
            <a:r>
              <a:rPr lang="en-US" dirty="0">
                <a:cs typeface="Calibri"/>
              </a:rPr>
              <a:t>- We donated to the </a:t>
            </a:r>
            <a:r>
              <a:rPr lang="en-US" dirty="0" err="1">
                <a:cs typeface="Calibri"/>
              </a:rPr>
              <a:t>AsyncAPI</a:t>
            </a:r>
            <a:r>
              <a:rPr lang="en-US" dirty="0">
                <a:cs typeface="Calibri"/>
              </a:rPr>
              <a:t> organization and created a spec rendering component written in react which will soon become the official spec editor.</a:t>
            </a:r>
          </a:p>
          <a:p>
            <a:r>
              <a:rPr lang="en-US" dirty="0">
                <a:cs typeface="Calibri"/>
              </a:rPr>
              <a:t>- We contribute constantly to Kubernetes Service Catalog. For example, a significant contribution was to rewrite the solution to support custom resource definitions.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7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Make is clear that we are open for contribution: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It is not only code contribution that is welcome. At the beginning you can create issues and feature requests.</a:t>
            </a:r>
          </a:p>
          <a:p>
            <a:r>
              <a:rPr lang="en-US" dirty="0">
                <a:cs typeface="Calibri"/>
              </a:rPr>
              <a:t>- We run online, public meetings so it is easy to get in touch with other contributors and experts.</a:t>
            </a:r>
          </a:p>
          <a:p>
            <a:r>
              <a:rPr lang="en-US" dirty="0">
                <a:cs typeface="Calibri"/>
              </a:rPr>
              <a:t>- We also have a public Slack workspace where people can </a:t>
            </a:r>
            <a:r>
              <a:rPr lang="en-US" dirty="0"/>
              <a:t>exchange ideas, ask questions, receive hints and tips, and gain more experience in </a:t>
            </a:r>
            <a:r>
              <a:rPr lang="en-US" dirty="0" err="1"/>
              <a:t>Kyma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7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It is a summary of all the channels through which the community can engage in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8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Put your details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2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First, make it super clear to the audience what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actually is. Set clear expectations: it is for free and for Kubernetes users only. So on the one hand it is pretty limited to a specific Platform as a Service (PaaS), but on the other hand it is free.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3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Explain what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is. Pronunciation is one thing, meaning is another.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is a cozy wave on the crest of which you ride during your Kubernetes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purpose of this slide is to introduce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to the audience through identification with challenges they might face and which they can rise to with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>
                <a:cs typeface="Calibri"/>
              </a:rPr>
              <a:t>When you show this slide, remember to make it clear to the audience that if there is at least one challenge they identify with, they should examine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This slide shows each challenge one by one, but still it might be to much content for the audience. If you feel experienced enough to transform this slide into 6 separate slides, each with a headline and a picture that visualizes the headline, and then explain the content in your own words... do it.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Too many systems – there are many companies that have to integrate many products and they do it individually for each of them.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makes it possible to integrate many products just in one place.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Too many risks – due to infrastructure complexity, companies tend to avoid quick, iterative innovations that can be easily introduced and then withdrawn in case of lack of success. With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you can quickly prototype and introduce changes.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Slow – due to the complexity of the legacy system and its long release cycles, you can get slow with creating new functionalities.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assures you are not dependent on any release cycles, you can introduce any extensions with individual release cycles.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Complex access </a:t>
            </a:r>
            <a:r>
              <a:rPr lang="en-US" dirty="0"/>
              <a:t>– large organizations tend to have big teams that manage access to cloud services and are the gatekeepers of the system. It is a long run to get access to cloud providers and it is an additional process that you want to avoid. </a:t>
            </a:r>
            <a:r>
              <a:rPr lang="en-US" dirty="0" err="1"/>
              <a:t>Kyma</a:t>
            </a:r>
            <a:r>
              <a:rPr lang="en-US" dirty="0"/>
              <a:t> with the support of the Service Catalog can integrate services from various cloud providers.</a:t>
            </a:r>
            <a:endParaRPr lang="en-US" dirty="0">
              <a:cs typeface="Calibri"/>
            </a:endParaRPr>
          </a:p>
          <a:p>
            <a:endParaRPr lang="en-US" b="1" dirty="0"/>
          </a:p>
          <a:p>
            <a:r>
              <a:rPr lang="en-US" b="0" dirty="0"/>
              <a:t>Monoliths get too big – introducing even small changes to a monolith takes time and requires a complicated setup. Onboarding to the solution is also time consuming and complicated. With </a:t>
            </a:r>
            <a:r>
              <a:rPr lang="en-US" b="0" dirty="0" err="1"/>
              <a:t>Kyma</a:t>
            </a:r>
            <a:r>
              <a:rPr lang="en-US" b="0" dirty="0"/>
              <a:t> this problem doesn’t exist because it is easy to write microservices, functions or mashups of different APIs with having all the tools needed integrated.</a:t>
            </a:r>
            <a:endParaRPr lang="en-US" b="0" dirty="0">
              <a:cs typeface="Calibri"/>
            </a:endParaRPr>
          </a:p>
          <a:p>
            <a:endParaRPr lang="en-US" b="0" dirty="0">
              <a:cs typeface="Calibri"/>
            </a:endParaRPr>
          </a:p>
          <a:p>
            <a:r>
              <a:rPr lang="en-US" b="0" dirty="0"/>
              <a:t>Cloud-native is not that easy – you can start using the cloud-native approach without </a:t>
            </a:r>
            <a:r>
              <a:rPr lang="en-US" b="0" dirty="0" err="1"/>
              <a:t>Kyma</a:t>
            </a:r>
            <a:r>
              <a:rPr lang="en-US" b="0" dirty="0"/>
              <a:t> of course, but that it is not an easy task. You can have all the different open-source tools for monitoring, tracing, or logging, but there is not a single solution that seamlessly integrates all of them into one.</a:t>
            </a:r>
            <a:endParaRPr lang="en-US" b="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1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Showing this slide, refer to challenges. How does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address those challenges? What are the benefits of using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3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slide is closely connected to the Benefits slide. In the Benefits slide, you introduced benefits in one sentence only. </a:t>
            </a:r>
            <a:endParaRPr lang="en-US" dirty="0"/>
          </a:p>
          <a:p>
            <a:r>
              <a:rPr lang="en-US" dirty="0">
                <a:cs typeface="Calibri"/>
              </a:rPr>
              <a:t>In this slide explain in more detail how to connect different services, how to connect seamlessly and that it is possible to use any technology.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8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slide relates to the slides about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 Benefits and Features. You already said about the benefits of using </a:t>
            </a:r>
            <a:r>
              <a:rPr lang="en-US" dirty="0" err="1">
                <a:cs typeface="Calibri"/>
              </a:rPr>
              <a:t>Kyma</a:t>
            </a:r>
            <a:r>
              <a:rPr lang="en-US" dirty="0">
                <a:cs typeface="Calibri"/>
              </a:rPr>
              <a:t>, then you described its key components, and finally you move to this slide to explain </a:t>
            </a:r>
            <a:r>
              <a:rPr lang="en-US" dirty="0" err="1">
                <a:cs typeface="Calibri"/>
              </a:rPr>
              <a:t>Kyma’s</a:t>
            </a:r>
            <a:r>
              <a:rPr lang="en-US" dirty="0">
                <a:cs typeface="Calibri"/>
              </a:rPr>
              <a:t> architecture. So you start from one sentence slogans and then you slowly, step-by-step, go into the details.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Kyma</a:t>
            </a:r>
            <a:r>
              <a:rPr lang="en-US" dirty="0"/>
              <a:t> architecture is complex. This diagram is the easiest way to present it. This diagram uses icons to show all the most important projects </a:t>
            </a:r>
            <a:r>
              <a:rPr lang="en-US" dirty="0" err="1"/>
              <a:t>Kyma</a:t>
            </a:r>
            <a:r>
              <a:rPr lang="en-US" dirty="0"/>
              <a:t> integrates. The audience can quickly identify the icons they know and understand </a:t>
            </a:r>
            <a:r>
              <a:rPr lang="en-US" dirty="0" err="1"/>
              <a:t>Kyma</a:t>
            </a:r>
            <a:r>
              <a:rPr lang="en-US" dirty="0"/>
              <a:t> architecture quicker and more easily. 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How to tell the story about </a:t>
            </a:r>
            <a:r>
              <a:rPr lang="en-US" dirty="0" err="1"/>
              <a:t>Kyma</a:t>
            </a:r>
            <a:r>
              <a:rPr lang="en-US" dirty="0"/>
              <a:t> architecture?</a:t>
            </a:r>
            <a:endParaRPr lang="en-US" dirty="0">
              <a:cs typeface="Calibri"/>
            </a:endParaRPr>
          </a:p>
          <a:p>
            <a:r>
              <a:rPr lang="en-US" dirty="0"/>
              <a:t>1. Introduce the left-hand picture as an application that can be integrated into </a:t>
            </a:r>
            <a:r>
              <a:rPr lang="en-US" dirty="0" err="1"/>
              <a:t>Kyma</a:t>
            </a:r>
            <a:r>
              <a:rPr lang="en-US" dirty="0"/>
              <a:t> and that exposes all functionalities inside </a:t>
            </a:r>
            <a:r>
              <a:rPr lang="en-US" dirty="0" err="1"/>
              <a:t>Kyma</a:t>
            </a:r>
            <a:r>
              <a:rPr lang="en-US" dirty="0"/>
              <a:t> through the Application Connector.</a:t>
            </a:r>
            <a:endParaRPr lang="en-US" dirty="0">
              <a:cs typeface="Calibri"/>
            </a:endParaRPr>
          </a:p>
          <a:p>
            <a:r>
              <a:rPr lang="en-US" dirty="0"/>
              <a:t>2. Introduce the right-hand picture to explain that in </a:t>
            </a:r>
            <a:r>
              <a:rPr lang="en-US" dirty="0" err="1"/>
              <a:t>Kyma</a:t>
            </a:r>
            <a:r>
              <a:rPr lang="en-US" dirty="0"/>
              <a:t> you can also consume any services, such as managed services from cloud providers.</a:t>
            </a:r>
          </a:p>
          <a:p>
            <a:r>
              <a:rPr lang="en-US" dirty="0"/>
              <a:t>3. Introduce the bottom picture to explain that </a:t>
            </a:r>
            <a:r>
              <a:rPr lang="en-US" dirty="0" err="1"/>
              <a:t>Kyma’s</a:t>
            </a:r>
            <a:r>
              <a:rPr lang="en-US" dirty="0"/>
              <a:t> vision is to run on managed k8s clusters.</a:t>
            </a:r>
            <a:endParaRPr lang="en-US" dirty="0">
              <a:cs typeface="Calibri"/>
            </a:endParaRPr>
          </a:p>
          <a:p>
            <a:r>
              <a:rPr lang="en-US" dirty="0"/>
              <a:t>4. Introduce the middle picture:</a:t>
            </a:r>
            <a:endParaRPr lang="en-US" dirty="0">
              <a:cs typeface="Calibri"/>
            </a:endParaRPr>
          </a:p>
          <a:p>
            <a:r>
              <a:rPr lang="en-US" dirty="0"/>
              <a:t>  - explain that extensibility is possible thanks to events’ communication and easy consumption through microservices and functions</a:t>
            </a:r>
          </a:p>
          <a:p>
            <a:r>
              <a:rPr lang="en-US" dirty="0"/>
              <a:t>  - explain that through the API Gateway functionality everything can be exposed to the outside</a:t>
            </a:r>
            <a:endParaRPr lang="en-US" dirty="0">
              <a:cs typeface="Calibri"/>
            </a:endParaRPr>
          </a:p>
          <a:p>
            <a:r>
              <a:rPr lang="en-US" dirty="0"/>
              <a:t>  - explain that all important observability elements, such as monitoring and tracing, are embedded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Point out that the big advantage of </a:t>
            </a:r>
            <a:r>
              <a:rPr lang="en-US" noProof="0" dirty="0" err="1"/>
              <a:t>Kyma</a:t>
            </a:r>
            <a:r>
              <a:rPr lang="en-US" noProof="0" dirty="0"/>
              <a:t> is not trying to reinvent things. </a:t>
            </a:r>
            <a:r>
              <a:rPr lang="en-US" noProof="0" dirty="0" err="1"/>
              <a:t>Kyma</a:t>
            </a:r>
            <a:r>
              <a:rPr lang="en-US" noProof="0" dirty="0"/>
              <a:t> glues together all the best cloud-native tools and as a result you don’t have to go through the integration hell on your own.</a:t>
            </a:r>
          </a:p>
          <a:p>
            <a:pPr marL="0" indent="0">
              <a:buNone/>
            </a:pPr>
            <a:endParaRPr lang="en-US" noProof="0" dirty="0"/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We use Kubernetes as much as possible, for example Custom Resources or Service Catalog.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We ensure security through </a:t>
            </a:r>
            <a:r>
              <a:rPr lang="en-US" noProof="0" dirty="0" err="1"/>
              <a:t>Dex</a:t>
            </a:r>
            <a:r>
              <a:rPr lang="en-US" noProof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We follow the best standards through integration with commonly known specifications such as the ones in the picture.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 err="1"/>
              <a:t>Kyma’s</a:t>
            </a:r>
            <a:r>
              <a:rPr lang="en-US" noProof="0" dirty="0"/>
              <a:t> observability and logging stack is based on well-known and respected projects such as the ones in the picture.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Media files storage is based on </a:t>
            </a:r>
            <a:r>
              <a:rPr lang="en-US" noProof="0" dirty="0" err="1"/>
              <a:t>Minio</a:t>
            </a:r>
            <a:r>
              <a:rPr lang="en-US" noProof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Service Mesh is realized using </a:t>
            </a:r>
            <a:r>
              <a:rPr lang="en-US" noProof="0" dirty="0" err="1"/>
              <a:t>Istio</a:t>
            </a:r>
            <a:r>
              <a:rPr lang="en-US" noProof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And last but not least, </a:t>
            </a:r>
            <a:r>
              <a:rPr lang="en-US" noProof="0" dirty="0" err="1"/>
              <a:t>eventing</a:t>
            </a:r>
            <a:r>
              <a:rPr lang="en-US" noProof="0" dirty="0"/>
              <a:t> is based on </a:t>
            </a:r>
            <a:r>
              <a:rPr lang="en-US" noProof="0" dirty="0" err="1"/>
              <a:t>Knative</a:t>
            </a:r>
            <a:r>
              <a:rPr lang="en-US" noProof="0" dirty="0"/>
              <a:t> and NATS.</a:t>
            </a:r>
          </a:p>
          <a:p>
            <a:pPr marL="228600" indent="-228600">
              <a:buFont typeface="+mj-lt"/>
              <a:buAutoNum type="arabicPeriod"/>
            </a:pPr>
            <a:endParaRPr lang="en-US" noProof="0" dirty="0"/>
          </a:p>
          <a:p>
            <a:pPr marL="0" indent="0">
              <a:buFont typeface="+mj-lt"/>
              <a:buNone/>
            </a:pPr>
            <a:r>
              <a:rPr lang="en-US" noProof="0" dirty="0"/>
              <a:t>All the elements are as lightweight as possible to lower the cluster cost to the minimum.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3 main features mentioned before are the key feature, but  there are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3D4DB-0D5F-6A4D-8C45-64897E994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05"/>
          <a:stretch/>
        </p:blipFill>
        <p:spPr>
          <a:xfrm>
            <a:off x="3957298" y="0"/>
            <a:ext cx="8234702" cy="39567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10042B8-5A5D-E141-8C87-063841FC10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493350"/>
            <a:ext cx="62847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83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30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832A61-24DA-E54F-99A4-9D43D4B9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99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8B37-8CAA-DA43-9495-BD4809AD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F9DB3-F540-7B47-BBAC-C4D9709054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423513"/>
            <a:ext cx="10515600" cy="529389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821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2E33-4A5E-5542-B6C5-C5518A31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08CFD-D674-9A4B-899C-42200549427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CBAFC-7C0A-454E-AF98-E0338ADDB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EDE72-BC66-314C-9C94-AA384097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792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44268A7-82DF-F246-9500-D5E7D0677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338"/>
          <a:stretch/>
        </p:blipFill>
        <p:spPr>
          <a:xfrm flipH="1">
            <a:off x="-2409" y="1289783"/>
            <a:ext cx="12194407" cy="556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3128618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Divider page title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36DA2-A5BE-4742-B773-B54BAEE82E0D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2018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1398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97762C-04D9-8744-AA0F-7ECEC47DD2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53719" y="1840932"/>
            <a:ext cx="3484562" cy="414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B603DA8-59AE-394F-A674-747C34C44C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3719" y="2541254"/>
            <a:ext cx="3484562" cy="13285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Contact information:</a:t>
            </a:r>
            <a:br>
              <a:rPr lang="en-US"/>
            </a:br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  <a:br>
              <a:rPr lang="en-US"/>
            </a:br>
            <a:r>
              <a:rPr lang="en-US"/>
              <a:t>Address</a:t>
            </a:r>
            <a:br>
              <a:rPr lang="en-US"/>
            </a:br>
            <a:r>
              <a:rPr lang="en-US"/>
              <a:t>Phone Number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6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502975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Divider page title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87964-6032-6047-A93B-2DE7AA7B0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7361248" y="2027248"/>
            <a:ext cx="6221331" cy="34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9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44268A7-82DF-F246-9500-D5E7D0677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338"/>
          <a:stretch/>
        </p:blipFill>
        <p:spPr>
          <a:xfrm flipH="1">
            <a:off x="-2409" y="1289783"/>
            <a:ext cx="12194407" cy="556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3128618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Divider page title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36DA2-A5BE-4742-B773-B54BAEE82E0D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2018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4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D8AC-1F16-2848-9DDD-D6AC77EF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00250" indent="-1714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700994-56BF-B545-A219-7ED677BA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670D414-A4F6-AF43-B7E9-A5F72C4C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66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28E6-A5E3-D248-A20F-8C663874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9D43-946E-9447-A22D-1AE6B9D2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2D5E7-90DB-F042-B58C-7018D95E2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166FB-CABB-2A41-9DAC-5F85CB5D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24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080A8-A74C-4F47-9242-01583512A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D682E-C503-7C4A-A135-0F2D45379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0000EE"/>
              </a:buClr>
              <a:defRPr lang="en-US" sz="20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0000EE"/>
              </a:buClr>
              <a:defRPr lang="en-US" sz="18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EE"/>
              </a:buClr>
              <a:defRPr lang="en-US" sz="16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0000EE"/>
              </a:buClr>
              <a:defRPr lang="en-US" sz="14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0000EE"/>
              </a:buClr>
              <a:defRPr lang="de-DE" sz="12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74228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9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6013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013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4665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22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25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54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5354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05355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  <a:p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696FD38-F5A9-8C46-8331-EC68ABFBE93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485171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  <a:p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E4D093-39B7-2447-8CEF-50FF56571B9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857390" y="1334654"/>
            <a:ext cx="3025205" cy="1845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9847F3-1DBC-7146-8E82-D2A5E8394A1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85171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1F16FF-C6AB-674B-BCAA-C84F1478663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873150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5D9F8E2-3B50-9146-819A-3F41FD9DC2B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85171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A227439-8D37-1442-A1A7-F8699EF7B7C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864987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0062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742B73-8C27-6749-8612-0A8F888A06B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7621" y="551970"/>
            <a:ext cx="1706084" cy="598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574A46-D82F-9F4F-ACCE-647776C569BB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70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5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4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10A1E-7D38-5140-B857-31C591468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5325"/>
          <a:stretch/>
        </p:blipFill>
        <p:spPr>
          <a:xfrm>
            <a:off x="-31187" y="3720161"/>
            <a:ext cx="12267231" cy="31378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7ADE-1118-1346-B488-7EAF4D188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41932-0952-5B42-8CFC-4A8BFBDFD692}"/>
              </a:ext>
            </a:extLst>
          </p:cNvPr>
          <p:cNvSpPr txBox="1"/>
          <p:nvPr userDrawn="1"/>
        </p:nvSpPr>
        <p:spPr>
          <a:xfrm>
            <a:off x="1207345" y="6380032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FEC362-78BD-8141-876C-04D51DCA879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6495" y="6315101"/>
            <a:ext cx="338599" cy="3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3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701" r:id="rId4"/>
    <p:sldLayoutId id="2147483702" r:id="rId5"/>
    <p:sldLayoutId id="2147483703" r:id="rId6"/>
    <p:sldLayoutId id="2147483692" r:id="rId7"/>
    <p:sldLayoutId id="2147483700" r:id="rId8"/>
    <p:sldLayoutId id="2147483693" r:id="rId9"/>
    <p:sldLayoutId id="214748369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6CCF7A0-671D-8644-921C-B032ADE77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7704"/>
          <a:stretch/>
        </p:blipFill>
        <p:spPr>
          <a:xfrm flipH="1">
            <a:off x="-3" y="4542467"/>
            <a:ext cx="12191999" cy="231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C8E20-5ADA-F441-8032-A4AE15352285}"/>
              </a:ext>
            </a:extLst>
          </p:cNvPr>
          <p:cNvSpPr txBox="1"/>
          <p:nvPr userDrawn="1"/>
        </p:nvSpPr>
        <p:spPr>
          <a:xfrm>
            <a:off x="5126825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8EA33C-ED0E-6341-B17E-14D2379A33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557" y="5296246"/>
            <a:ext cx="668886" cy="86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yma-project/community/tree/master/sig-and-wg/sig-core" TargetMode="External"/><Relationship Id="rId7" Type="http://schemas.openxmlformats.org/officeDocument/2006/relationships/hyperlink" Target="https://github.com/kyma-project/kyma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slack.kyma-project.io/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kymaproject" TargetMode="External"/><Relationship Id="rId13" Type="http://schemas.openxmlformats.org/officeDocument/2006/relationships/hyperlink" Target="https://github.com/kyma-project" TargetMode="External"/><Relationship Id="rId3" Type="http://schemas.openxmlformats.org/officeDocument/2006/relationships/hyperlink" Target="https://kyma-project.io/" TargetMode="External"/><Relationship Id="rId7" Type="http://schemas.openxmlformats.org/officeDocument/2006/relationships/image" Target="../media/image50.png"/><Relationship Id="rId12" Type="http://schemas.openxmlformats.org/officeDocument/2006/relationships/hyperlink" Target="https://github.com/kyma-proje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11" Type="http://schemas.openxmlformats.org/officeDocument/2006/relationships/hyperlink" Target="http://slack.kyma-project.io/" TargetMode="External"/><Relationship Id="rId5" Type="http://schemas.openxmlformats.org/officeDocument/2006/relationships/image" Target="../media/image48.png"/><Relationship Id="rId10" Type="http://schemas.openxmlformats.org/officeDocument/2006/relationships/hyperlink" Target="http://youtube.kyma-project.io/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://linkedin.kyma-project.i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tiff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5" Type="http://schemas.openxmlformats.org/officeDocument/2006/relationships/image" Target="../media/image37.png"/><Relationship Id="rId10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Relationship Id="rId1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04BA57E-1CF7-B641-AA86-D438E848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621" y="2628104"/>
            <a:ext cx="6284700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Modernize your monolith</a:t>
            </a:r>
            <a:br>
              <a:rPr lang="en-US" sz="3200" dirty="0"/>
            </a:br>
            <a:r>
              <a:rPr lang="en-US" sz="3200" dirty="0"/>
              <a:t>in a cloud-native fashion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E0D9E-3700-3D41-959F-6C52C998D77D}"/>
              </a:ext>
            </a:extLst>
          </p:cNvPr>
          <p:cNvSpPr txBox="1"/>
          <p:nvPr/>
        </p:nvSpPr>
        <p:spPr>
          <a:xfrm>
            <a:off x="1722922" y="28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3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6E81-24E7-4E43-8FA5-495F919F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3200" dirty="0"/>
              <a:t>Console UI functionalities 1:1 available in CLI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3AECF-3AE4-DA49-9C24-3E7130A9E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5051" y="1293996"/>
            <a:ext cx="9727870" cy="4626529"/>
          </a:xfrm>
        </p:spPr>
      </p:pic>
    </p:spTree>
    <p:extLst>
      <p:ext uri="{BB962C8B-B14F-4D97-AF65-F5344CB8AC3E}">
        <p14:creationId xmlns:p14="http://schemas.microsoft.com/office/powerpoint/2010/main" val="32892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E305-9960-7945-A648-926385D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Baked-in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3E5F6F-9182-A34D-8B9A-86CAFD82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57" y="503196"/>
            <a:ext cx="7448093" cy="55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2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E305-9960-7945-A648-926385D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Contextual docs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323DC-9D70-374B-A062-4D8056E4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10" y="1027906"/>
            <a:ext cx="8112556" cy="52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E305-9960-7945-A648-926385D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Monitoring 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8317E-E5E2-7846-A78C-4B7558D6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70" y="1044217"/>
            <a:ext cx="8797484" cy="51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2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E305-9960-7945-A648-926385D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Tracing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2A0F4-63F6-284E-8FD6-52DEFD10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51" y="1081068"/>
            <a:ext cx="9725512" cy="49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6E81-24E7-4E43-8FA5-495F919F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Other benefits/features</a:t>
            </a:r>
            <a:endParaRPr lang="en-US" sz="32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312525E-6996-49CA-946B-418132CC1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Local development with Kyma lite on </a:t>
            </a:r>
            <a:r>
              <a:rPr lang="en-US" sz="2000" dirty="0" err="1">
                <a:latin typeface="Arial"/>
                <a:cs typeface="Arial"/>
              </a:rPr>
              <a:t>Minikube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Event Bus with </a:t>
            </a:r>
            <a:r>
              <a:rPr lang="en-US" sz="2000" dirty="0" err="1">
                <a:latin typeface="Arial"/>
                <a:cs typeface="Arial"/>
              </a:rPr>
              <a:t>Knative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Micro API Gateway with </a:t>
            </a:r>
            <a:r>
              <a:rPr lang="en-US" sz="2000" dirty="0" err="1">
                <a:latin typeface="Arial"/>
                <a:cs typeface="Arial"/>
              </a:rPr>
              <a:t>Istio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UI extensibility with </a:t>
            </a:r>
            <a:r>
              <a:rPr lang="en-US" sz="2000" dirty="0" err="1">
                <a:latin typeface="Arial"/>
                <a:cs typeface="Arial"/>
              </a:rPr>
              <a:t>microfrontend</a:t>
            </a:r>
            <a:r>
              <a:rPr lang="en-US" sz="2000" dirty="0">
                <a:latin typeface="Arial"/>
                <a:cs typeface="Arial"/>
              </a:rPr>
              <a:t> approach with Luigi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Assets Store with </a:t>
            </a:r>
            <a:r>
              <a:rPr lang="en-US" sz="2000" dirty="0" err="1">
                <a:latin typeface="Arial"/>
                <a:cs typeface="Arial"/>
              </a:rPr>
              <a:t>Minio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Helm Broker for an easy exposure of helm charts in the Service Catalog</a:t>
            </a:r>
          </a:p>
        </p:txBody>
      </p:sp>
    </p:spTree>
    <p:extLst>
      <p:ext uri="{BB962C8B-B14F-4D97-AF65-F5344CB8AC3E}">
        <p14:creationId xmlns:p14="http://schemas.microsoft.com/office/powerpoint/2010/main" val="121127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73EC-98EF-4CB4-8698-A93F3679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Kyma donation initiatives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54ACAAF-EC97-4D33-B7F0-C94F23387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1" dirty="0" err="1"/>
              <a:t>Knative</a:t>
            </a:r>
            <a:r>
              <a:rPr lang="en-US" sz="1800" b="1" dirty="0"/>
              <a:t> joint development</a:t>
            </a:r>
            <a:endParaRPr lang="en-US" sz="1600" dirty="0"/>
          </a:p>
        </p:txBody>
      </p:sp>
      <p:pic>
        <p:nvPicPr>
          <p:cNvPr id="7" name="Picture 6" descr="A black sign with white letters&#10;&#10;Description generated with high confidence">
            <a:extLst>
              <a:ext uri="{FF2B5EF4-FFF2-40B4-BE49-F238E27FC236}">
                <a16:creationId xmlns:a16="http://schemas.microsoft.com/office/drawing/2014/main" id="{D7B15D20-211E-4268-ABFF-9B3EE013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948" y="2815283"/>
            <a:ext cx="3280336" cy="1778665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5098C20-1688-493B-AD24-3B049A9BEFA5}"/>
              </a:ext>
            </a:extLst>
          </p:cNvPr>
          <p:cNvSpPr txBox="1">
            <a:spLocks/>
          </p:cNvSpPr>
          <p:nvPr/>
        </p:nvSpPr>
        <p:spPr>
          <a:xfrm>
            <a:off x="4862050" y="1838812"/>
            <a:ext cx="3058234" cy="6785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1" dirty="0" err="1"/>
              <a:t>AsyncAPI</a:t>
            </a:r>
            <a:r>
              <a:rPr lang="en-US" sz="1800" b="1" dirty="0"/>
              <a:t> involvement</a:t>
            </a:r>
            <a:endParaRPr lang="en-US" sz="1600" dirty="0"/>
          </a:p>
        </p:txBody>
      </p:sp>
      <p:pic>
        <p:nvPicPr>
          <p:cNvPr id="3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8E9AD6B-7AA9-4438-9BC7-1FE53999A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96140"/>
            <a:ext cx="2743200" cy="2216953"/>
          </a:xfrm>
          <a:prstGeom prst="rect">
            <a:avLst/>
          </a:prstGeom>
        </p:spPr>
      </p:pic>
      <p:pic>
        <p:nvPicPr>
          <p:cNvPr id="5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3A739A62-897C-46A4-8330-5985D84AB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891" y="2777268"/>
            <a:ext cx="3351178" cy="1579576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59B391B-8EA7-48C0-B8AE-3DAFC1DB0CDA}"/>
              </a:ext>
            </a:extLst>
          </p:cNvPr>
          <p:cNvSpPr txBox="1">
            <a:spLocks/>
          </p:cNvSpPr>
          <p:nvPr/>
        </p:nvSpPr>
        <p:spPr>
          <a:xfrm>
            <a:off x="8491891" y="1825625"/>
            <a:ext cx="3577042" cy="67855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1">
                <a:latin typeface="Arial"/>
                <a:cs typeface="Arial"/>
              </a:rPr>
              <a:t>Service Catalog SIG members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3152-6A12-42A2-B5BC-F0A53BCC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Become a Contributor</a:t>
            </a:r>
            <a:endParaRPr lang="en-US" sz="32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15E66D2-682F-48D0-9A97-EEE4747EC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33" y="3073099"/>
            <a:ext cx="10515600" cy="2175669"/>
          </a:xfrm>
        </p:spPr>
        <p:txBody>
          <a:bodyPr anchor="t"/>
          <a:lstStyle/>
          <a:p>
            <a:pPr marL="285750" indent="-285750">
              <a:spcBef>
                <a:spcPts val="200"/>
              </a:spcBef>
              <a:buChar char="•"/>
            </a:pPr>
            <a:r>
              <a:rPr lang="en-US" sz="1800" dirty="0">
                <a:latin typeface="Arial"/>
                <a:cs typeface="Arial"/>
              </a:rPr>
              <a:t>Join </a:t>
            </a:r>
            <a:r>
              <a:rPr lang="en-US" sz="1800">
                <a:latin typeface="Arial"/>
                <a:cs typeface="Arial"/>
              </a:rPr>
              <a:t>the CORE SIG - </a:t>
            </a:r>
            <a:r>
              <a:rPr lang="en-US" sz="1800" dirty="0">
                <a:latin typeface="Arial"/>
                <a:cs typeface="Arial"/>
                <a:hlinkClick r:id="rId3"/>
              </a:rPr>
              <a:t>https://github.com/kyma-project/community/tree/master/sig-and-wg/sig-core</a:t>
            </a:r>
            <a:r>
              <a:rPr lang="en-US" sz="1800" dirty="0">
                <a:latin typeface="Arial"/>
                <a:cs typeface="Arial"/>
              </a:rPr>
              <a:t> </a:t>
            </a:r>
            <a:endParaRPr lang="en-US" sz="1800" dirty="0"/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1A5C2100-4752-4ECF-BD09-1FF8637E9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41" y="1271572"/>
            <a:ext cx="2243447" cy="22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1518710-16E4-4736-9CFE-D2978CAFF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81" y="3429695"/>
            <a:ext cx="1819073" cy="1819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140463-B125-46C8-9EA0-B4E16B1ADB99}"/>
              </a:ext>
            </a:extLst>
          </p:cNvPr>
          <p:cNvSpPr txBox="1"/>
          <p:nvPr/>
        </p:nvSpPr>
        <p:spPr>
          <a:xfrm>
            <a:off x="580033" y="4155690"/>
            <a:ext cx="895268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485766"/>
                </a:solidFill>
                <a:latin typeface="Arial"/>
              </a:rPr>
              <a:t>Contact the </a:t>
            </a:r>
            <a:r>
              <a:rPr lang="en-US" err="1">
                <a:solidFill>
                  <a:srgbClr val="485766"/>
                </a:solidFill>
                <a:latin typeface="Arial"/>
              </a:rPr>
              <a:t>Kyma</a:t>
            </a:r>
            <a:r>
              <a:rPr lang="en-US">
                <a:solidFill>
                  <a:srgbClr val="485766"/>
                </a:solidFill>
                <a:latin typeface="Arial"/>
              </a:rPr>
              <a:t> team directly on Slack - </a:t>
            </a:r>
            <a:r>
              <a:rPr lang="en-US">
                <a:solidFill>
                  <a:srgbClr val="0563C1"/>
                </a:solidFill>
                <a:latin typeface="Arial"/>
                <a:cs typeface="Arial"/>
                <a:hlinkClick r:id="rId6"/>
              </a:rPr>
              <a:t>slack.kyma-project.io</a:t>
            </a:r>
            <a:r>
              <a:rPr lang="en-US">
                <a:latin typeface="Arial"/>
                <a:cs typeface="Arial"/>
              </a:rPr>
              <a:t>​</a:t>
            </a:r>
            <a:endParaRPr lang="en-US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D424-733E-459C-9085-7D5EEE0BB212}"/>
              </a:ext>
            </a:extLst>
          </p:cNvPr>
          <p:cNvSpPr txBox="1"/>
          <p:nvPr/>
        </p:nvSpPr>
        <p:spPr>
          <a:xfrm>
            <a:off x="580033" y="2088563"/>
            <a:ext cx="870949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85766"/>
                </a:solidFill>
                <a:latin typeface="Arial"/>
              </a:rPr>
              <a:t>Request a feature or report a bug - </a:t>
            </a:r>
            <a:r>
              <a:rPr lang="en-US" dirty="0">
                <a:solidFill>
                  <a:srgbClr val="0563C1"/>
                </a:solidFill>
                <a:latin typeface="Arial"/>
                <a:cs typeface="Arial"/>
                <a:hlinkClick r:id="rId7"/>
              </a:rPr>
              <a:t>https://github.com/kyma-project/kyma/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74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13D0-66A2-41EA-86B7-FE6A23EF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+mn-lt"/>
                <a:cs typeface="Arial"/>
              </a:rPr>
              <a:t>Learn more on</a:t>
            </a:r>
            <a:r>
              <a:rPr lang="en-US" sz="3200" b="0" dirty="0">
                <a:latin typeface="+mn-lt"/>
                <a:cs typeface="Arial"/>
              </a:rPr>
              <a:t> </a:t>
            </a:r>
            <a:r>
              <a:rPr lang="en-US" sz="3200" b="0" dirty="0">
                <a:solidFill>
                  <a:srgbClr val="0070C0"/>
                </a:solidFill>
                <a:latin typeface="+mn-lt"/>
                <a:cs typeface="Arial"/>
                <a:hlinkClick r:id="rId3"/>
              </a:rPr>
              <a:t>https://kyma-project.io</a:t>
            </a:r>
            <a:r>
              <a:rPr lang="en-US" sz="3200" b="0" dirty="0">
                <a:solidFill>
                  <a:srgbClr val="0070C0"/>
                </a:solidFill>
                <a:latin typeface="+mn-lt"/>
                <a:cs typeface="Arial"/>
              </a:rPr>
              <a:t> </a:t>
            </a:r>
            <a:endParaRPr lang="en-US" sz="3200" b="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6" name="Picture 7" descr="A close up of graphics&#10;&#10;Description generated with high confidence">
            <a:extLst>
              <a:ext uri="{FF2B5EF4-FFF2-40B4-BE49-F238E27FC236}">
                <a16:creationId xmlns:a16="http://schemas.microsoft.com/office/drawing/2014/main" id="{3823B6CA-F748-489F-8897-6D9B6BAC6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33" y="2004428"/>
            <a:ext cx="3458162" cy="2740287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F2A5CF40-4DEB-46FD-A90E-EE01DFD503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12" r="51192"/>
          <a:stretch/>
        </p:blipFill>
        <p:spPr>
          <a:xfrm>
            <a:off x="6602685" y="1813693"/>
            <a:ext cx="534507" cy="599395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0CDC00D7-B660-4C75-9C5C-36C8BD0DE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60" r="25986"/>
          <a:stretch/>
        </p:blipFill>
        <p:spPr>
          <a:xfrm>
            <a:off x="6582523" y="4165377"/>
            <a:ext cx="534507" cy="630378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F1B988EF-0A39-4CD8-ADC2-4B254206EF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012"/>
          <a:stretch/>
        </p:blipFill>
        <p:spPr>
          <a:xfrm>
            <a:off x="6588251" y="2582071"/>
            <a:ext cx="534507" cy="614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BE42D-C55E-4F8F-A63D-EDC5826D8F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52" r="24149"/>
          <a:stretch/>
        </p:blipFill>
        <p:spPr>
          <a:xfrm>
            <a:off x="6602685" y="3376734"/>
            <a:ext cx="474929" cy="461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31CE41-2D69-4CA6-B7EB-E77446984802}"/>
              </a:ext>
            </a:extLst>
          </p:cNvPr>
          <p:cNvSpPr txBox="1"/>
          <p:nvPr/>
        </p:nvSpPr>
        <p:spPr>
          <a:xfrm>
            <a:off x="6573192" y="3831896"/>
            <a:ext cx="70172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900">
                <a:solidFill>
                  <a:srgbClr val="0070C0"/>
                </a:solidFill>
              </a:rPr>
              <a:t>YouTube</a:t>
            </a:r>
            <a:endParaRPr lang="de-DE" sz="90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F73C1F86-1CE0-4AA5-9D55-9E810FE8A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2657" y="4923779"/>
            <a:ext cx="452308" cy="6157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D4398C-4C18-4D9D-AA90-ECC81E8D4D48}"/>
              </a:ext>
            </a:extLst>
          </p:cNvPr>
          <p:cNvSpPr/>
          <p:nvPr/>
        </p:nvSpPr>
        <p:spPr>
          <a:xfrm>
            <a:off x="7137192" y="1824034"/>
            <a:ext cx="1559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@kymaproject</a:t>
            </a:r>
            <a:endParaRPr lang="de-DE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1354E1-8C5C-4A2E-935F-5B3768BECFE9}"/>
              </a:ext>
            </a:extLst>
          </p:cNvPr>
          <p:cNvSpPr/>
          <p:nvPr/>
        </p:nvSpPr>
        <p:spPr>
          <a:xfrm>
            <a:off x="7137192" y="2566626"/>
            <a:ext cx="259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linkedin.kyma-project.io</a:t>
            </a:r>
            <a:r>
              <a:rPr lang="de-DE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31FBF7-3FFE-4A77-A766-17D323B81D93}"/>
              </a:ext>
            </a:extLst>
          </p:cNvPr>
          <p:cNvSpPr txBox="1">
            <a:spLocks/>
          </p:cNvSpPr>
          <p:nvPr/>
        </p:nvSpPr>
        <p:spPr>
          <a:xfrm>
            <a:off x="7137192" y="3421942"/>
            <a:ext cx="4952779" cy="51216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b="0" kern="0">
                <a:solidFill>
                  <a:srgbClr val="0070C0"/>
                </a:solidFill>
                <a:latin typeface="+mn-lt"/>
                <a:ea typeface="Arial Unicode MS" pitchFamily="34" charset="-128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youtube.kyma-project.io</a:t>
            </a:r>
            <a:endParaRPr lang="de-DE" sz="1800" b="0" kern="0">
              <a:solidFill>
                <a:srgbClr val="0070C0"/>
              </a:solidFill>
              <a:latin typeface="+mn-lt"/>
              <a:ea typeface="Arial Unicode MS" pitchFamily="34" charset="-128"/>
              <a:cs typeface="Calibri" panose="020F0502020204030204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EB4C4E6-25DB-41C2-BC36-D069CEE7A991}"/>
              </a:ext>
            </a:extLst>
          </p:cNvPr>
          <p:cNvSpPr txBox="1">
            <a:spLocks/>
          </p:cNvSpPr>
          <p:nvPr/>
        </p:nvSpPr>
        <p:spPr>
          <a:xfrm>
            <a:off x="7137192" y="4172672"/>
            <a:ext cx="4060046" cy="43318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b="0" kern="0">
                <a:solidFill>
                  <a:srgbClr val="0070C0"/>
                </a:solidFill>
                <a:latin typeface="+mn-lt"/>
                <a:ea typeface="Arial Unicode MS" pitchFamily="34" charset="-128"/>
                <a:cs typeface="Arial Unicode MS" pitchFamily="34" charset="-128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slack.kyma-project.io</a:t>
            </a:r>
            <a:endParaRPr lang="de-DE" sz="1800" b="0" kern="0">
              <a:solidFill>
                <a:srgbClr val="0070C0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endParaRPr lang="de-DE" sz="1800" b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1BB49A-7DAF-4B78-8698-B719F3B59ED6}"/>
              </a:ext>
            </a:extLst>
          </p:cNvPr>
          <p:cNvSpPr txBox="1">
            <a:spLocks/>
          </p:cNvSpPr>
          <p:nvPr/>
        </p:nvSpPr>
        <p:spPr>
          <a:xfrm>
            <a:off x="7137192" y="4958666"/>
            <a:ext cx="4060046" cy="43318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800" b="0" kern="0">
                <a:solidFill>
                  <a:srgbClr val="0070C0"/>
                </a:solidFill>
                <a:latin typeface="+mn-lt"/>
                <a:ea typeface="Arial Unicode MS" pitchFamily="34" charset="-128"/>
                <a:cs typeface="Arial Unicode MS" pitchFamily="34" charset="-128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github.com/kyma-projec</a:t>
            </a:r>
            <a:r>
              <a:rPr lang="de-DE" sz="1800" b="0" kern="0">
                <a:solidFill>
                  <a:srgbClr val="0070C0"/>
                </a:solidFill>
                <a:latin typeface="+mn-lt"/>
                <a:ea typeface="Arial Unicode MS" pitchFamily="34" charset="-128"/>
                <a:cs typeface="Arial Unicode MS" pitchFamily="34" charset="-128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lang="de-DE" sz="1800" b="0" kern="0">
              <a:solidFill>
                <a:srgbClr val="0070C0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endParaRPr lang="de-DE" sz="1800" b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867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C6629-DBF5-B849-BF6C-5C7ABC30E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59DC8-BB4F-AE45-83A0-0CEBF60CE0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3719" y="2541254"/>
            <a:ext cx="3484562" cy="1143903"/>
          </a:xfrm>
        </p:spPr>
        <p:txBody>
          <a:bodyPr/>
          <a:lstStyle/>
          <a:p>
            <a:r>
              <a:rPr lang="en-US"/>
              <a:t>Contact information:</a:t>
            </a:r>
          </a:p>
          <a:p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  <a:br>
              <a:rPr lang="en-US"/>
            </a:br>
            <a:r>
              <a:rPr lang="en-US"/>
              <a:t>Address</a:t>
            </a:r>
            <a:br>
              <a:rPr lang="en-US"/>
            </a:br>
            <a:r>
              <a:rPr lang="en-US"/>
              <a:t>Phone number</a:t>
            </a:r>
          </a:p>
        </p:txBody>
      </p:sp>
    </p:spTree>
    <p:extLst>
      <p:ext uri="{BB962C8B-B14F-4D97-AF65-F5344CB8AC3E}">
        <p14:creationId xmlns:p14="http://schemas.microsoft.com/office/powerpoint/2010/main" val="253155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Kyma?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9D6D1-7828-504B-9CD6-99DBBD3AC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260" y="2782556"/>
            <a:ext cx="10515600" cy="1874505"/>
          </a:xfrm>
        </p:spPr>
        <p:txBody>
          <a:bodyPr anchor="t"/>
          <a:lstStyle/>
          <a:p>
            <a:pPr>
              <a:spcBef>
                <a:spcPts val="200"/>
              </a:spcBef>
            </a:pPr>
            <a:r>
              <a:rPr lang="en-US" sz="2400" dirty="0"/>
              <a:t>Kyma is an open-source project 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sz="2400" dirty="0"/>
              <a:t>designed natively on Kubernetes.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95F23-EEA4-4232-8C11-A7D234E9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088" y="1825625"/>
            <a:ext cx="3560346" cy="25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9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0A51-0B8F-45BC-AEC7-5BCD0F18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What does Kyma mean?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3E28F36-7BF8-4FEB-8A2B-6C50A769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6310"/>
            <a:ext cx="10515600" cy="2225380"/>
          </a:xfrm>
        </p:spPr>
        <p:txBody>
          <a:bodyPr anchor="t"/>
          <a:lstStyle/>
          <a:p>
            <a:pPr>
              <a:spcBef>
                <a:spcPts val="200"/>
              </a:spcBef>
            </a:pPr>
            <a:r>
              <a:rPr lang="en-US" sz="2400" dirty="0">
                <a:latin typeface="Arial"/>
                <a:cs typeface="Arial"/>
              </a:rPr>
              <a:t>Kyma (</a:t>
            </a:r>
            <a:r>
              <a:rPr lang="en-US" sz="2400" dirty="0" err="1">
                <a:latin typeface="Arial"/>
                <a:cs typeface="Arial"/>
              </a:rPr>
              <a:t>κύμ</a:t>
            </a:r>
            <a:r>
              <a:rPr lang="en-US" sz="2400" dirty="0">
                <a:latin typeface="Arial"/>
                <a:cs typeface="Arial"/>
              </a:rPr>
              <a:t>α), pronounced as / </a:t>
            </a:r>
            <a:r>
              <a:rPr lang="en-US" sz="2400" dirty="0" err="1">
                <a:latin typeface="Arial"/>
                <a:cs typeface="Arial"/>
              </a:rPr>
              <a:t>kee</a:t>
            </a:r>
            <a:r>
              <a:rPr lang="en-US" sz="2400" dirty="0">
                <a:latin typeface="Arial"/>
                <a:cs typeface="Arial"/>
              </a:rPr>
              <a:t>-ma /, is a Greek word meaning wave.</a:t>
            </a:r>
          </a:p>
          <a:p>
            <a:pPr>
              <a:spcBef>
                <a:spcPts val="200"/>
              </a:spcBef>
            </a:pPr>
            <a:endParaRPr lang="en-US" sz="2400" dirty="0"/>
          </a:p>
          <a:p>
            <a:r>
              <a:rPr lang="en-US" sz="2400" dirty="0">
                <a:latin typeface="Arial"/>
                <a:cs typeface="Arial"/>
              </a:rPr>
              <a:t>Click the icon to hear how to pronounce Kyma</a:t>
            </a:r>
            <a:endParaRPr lang="en-US" sz="2400" dirty="0"/>
          </a:p>
        </p:txBody>
      </p:sp>
      <p:pic>
        <p:nvPicPr>
          <p:cNvPr id="8" name="translate_tts">
            <a:hlinkClick r:id="" action="ppaction://media"/>
            <a:extLst>
              <a:ext uri="{FF2B5EF4-FFF2-40B4-BE49-F238E27FC236}">
                <a16:creationId xmlns:a16="http://schemas.microsoft.com/office/drawing/2014/main" id="{87450782-F212-496D-8160-F38625A9D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5115" y="3276600"/>
            <a:ext cx="304800" cy="304800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130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EC49-FE7E-478D-AA12-73BB06B7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Challenges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1288741-F7F5-4952-AA5F-A77C973CA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600" b="1" u="sng" dirty="0"/>
              <a:t>Too many systems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/>
              <a:t>Fragmented infrastructure consisting of </a:t>
            </a:r>
          </a:p>
          <a:p>
            <a:pPr>
              <a:spcBef>
                <a:spcPts val="0"/>
              </a:spcBef>
            </a:pPr>
            <a:r>
              <a:rPr lang="en-US" dirty="0"/>
              <a:t>various products from different vendors </a:t>
            </a:r>
          </a:p>
          <a:p>
            <a:pPr>
              <a:spcBef>
                <a:spcPts val="0"/>
              </a:spcBef>
            </a:pPr>
            <a:r>
              <a:rPr lang="en-US" dirty="0"/>
              <a:t>that requires different skillsets to develop.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887A13D-2178-41C4-8D00-D84413D101B0}"/>
              </a:ext>
            </a:extLst>
          </p:cNvPr>
          <p:cNvSpPr txBox="1">
            <a:spLocks/>
          </p:cNvSpPr>
          <p:nvPr/>
        </p:nvSpPr>
        <p:spPr>
          <a:xfrm>
            <a:off x="4837270" y="1798414"/>
            <a:ext cx="5157787" cy="184587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600" b="1" u="sng" dirty="0">
                <a:latin typeface="Arial"/>
                <a:cs typeface="Arial"/>
              </a:rPr>
              <a:t>Too many risks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Difficult to incorporate innovation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scenarios based on iterative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“test &amp; learn” approach into </a:t>
            </a:r>
          </a:p>
          <a:p>
            <a:pPr>
              <a:spcBef>
                <a:spcPts val="0"/>
              </a:spcBef>
            </a:pPr>
            <a:r>
              <a:rPr lang="en-US" dirty="0"/>
              <a:t>existing infrastructure.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E5D951B-A020-40B8-A3CB-4DD170C62420}"/>
              </a:ext>
            </a:extLst>
          </p:cNvPr>
          <p:cNvSpPr txBox="1">
            <a:spLocks/>
          </p:cNvSpPr>
          <p:nvPr/>
        </p:nvSpPr>
        <p:spPr>
          <a:xfrm>
            <a:off x="8752113" y="1769048"/>
            <a:ext cx="3318102" cy="185676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600" b="1" u="sng" dirty="0">
                <a:latin typeface="Arial"/>
                <a:cs typeface="Arial"/>
              </a:rPr>
              <a:t>Slow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Hard to develop with strong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dependency to monolith release cycles.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6CCDE83-59D7-4EAA-A447-46AD99146188}"/>
              </a:ext>
            </a:extLst>
          </p:cNvPr>
          <p:cNvSpPr txBox="1">
            <a:spLocks/>
          </p:cNvSpPr>
          <p:nvPr/>
        </p:nvSpPr>
        <p:spPr>
          <a:xfrm>
            <a:off x="838200" y="3742124"/>
            <a:ext cx="5157787" cy="184587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600" b="1" u="sng" dirty="0">
                <a:latin typeface="Arial"/>
                <a:cs typeface="Arial"/>
              </a:rPr>
              <a:t>Complex access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Fast access to managed services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from cloud providers is crucial.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Service consumption is not that easy.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B23D1D8-DE0D-4FF9-83D0-A21EBB63D057}"/>
              </a:ext>
            </a:extLst>
          </p:cNvPr>
          <p:cNvSpPr txBox="1">
            <a:spLocks/>
          </p:cNvSpPr>
          <p:nvPr/>
        </p:nvSpPr>
        <p:spPr>
          <a:xfrm>
            <a:off x="4837270" y="3830362"/>
            <a:ext cx="5157787" cy="184587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u="sng" dirty="0">
                <a:latin typeface="Arial"/>
                <a:cs typeface="Arial"/>
              </a:rPr>
              <a:t>Monoliths get too big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Large applications are difficult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to customize or have complicated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upgrade paths.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ACA6951-4F5F-4C5A-9FBC-2DAC39DB8CE6}"/>
              </a:ext>
            </a:extLst>
          </p:cNvPr>
          <p:cNvSpPr txBox="1">
            <a:spLocks/>
          </p:cNvSpPr>
          <p:nvPr/>
        </p:nvSpPr>
        <p:spPr>
          <a:xfrm>
            <a:off x="8688841" y="3779229"/>
            <a:ext cx="3503159" cy="184587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u="sng" dirty="0">
                <a:latin typeface="Arial"/>
                <a:cs typeface="Arial"/>
              </a:rPr>
              <a:t>Cloud Native is not that easy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Building applications following a 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cloud-native approach requires different skillsets and knowledge about related tools.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8ADC-986D-DA43-9DD8-24ECDE8C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Kyma benefits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B6F680-970A-4F51-AC51-3423776F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47" y="2506662"/>
            <a:ext cx="10515600" cy="225149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b="0" dirty="0">
                <a:latin typeface="Arial"/>
                <a:cs typeface="Arial"/>
              </a:rPr>
              <a:t>Consume services from </a:t>
            </a:r>
            <a:r>
              <a:rPr lang="en-US" sz="2400" dirty="0">
                <a:latin typeface="Arial"/>
                <a:cs typeface="Arial"/>
              </a:rPr>
              <a:t>any source</a:t>
            </a:r>
            <a:r>
              <a:rPr lang="en-US" sz="2400" b="0" dirty="0">
                <a:latin typeface="Arial"/>
                <a:cs typeface="Arial"/>
              </a:rPr>
              <a:t>, </a:t>
            </a:r>
            <a:r>
              <a:rPr lang="en-US" sz="2400" dirty="0">
                <a:latin typeface="Arial"/>
                <a:cs typeface="Arial"/>
              </a:rPr>
              <a:t>seamlessly </a:t>
            </a:r>
          </a:p>
          <a:p>
            <a:pPr>
              <a:spcBef>
                <a:spcPts val="200"/>
              </a:spcBef>
            </a:pPr>
            <a:r>
              <a:rPr lang="en-US" sz="2400" dirty="0">
                <a:latin typeface="Arial"/>
                <a:cs typeface="Arial"/>
              </a:rPr>
              <a:t>connect</a:t>
            </a:r>
            <a:r>
              <a:rPr lang="en-US" sz="2400" b="0" dirty="0">
                <a:latin typeface="Arial"/>
                <a:cs typeface="Arial"/>
              </a:rPr>
              <a:t>, and use the </a:t>
            </a:r>
            <a:r>
              <a:rPr lang="en-US" sz="2400" dirty="0">
                <a:latin typeface="Arial"/>
                <a:cs typeface="Arial"/>
              </a:rPr>
              <a:t>technology</a:t>
            </a:r>
            <a:r>
              <a:rPr lang="en-US" sz="2400" b="0" dirty="0">
                <a:latin typeface="Arial"/>
                <a:cs typeface="Arial"/>
              </a:rPr>
              <a:t> and 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sz="2400" dirty="0">
                <a:latin typeface="Arial"/>
                <a:cs typeface="Arial"/>
              </a:rPr>
              <a:t>language</a:t>
            </a:r>
            <a:r>
              <a:rPr lang="en-US" sz="2400" b="0" dirty="0">
                <a:latin typeface="Arial"/>
                <a:cs typeface="Arial"/>
              </a:rPr>
              <a:t> of your choice.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82365B-FF6B-8B4F-B1FF-D0C4977C2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6406" y="2017252"/>
            <a:ext cx="2955846" cy="28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7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17AC-0E0F-405C-A246-A199CAC0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Kyma features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F8BEB6C-2B36-474B-A9AB-F5619BD42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809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/>
              <a:t>Application Connector</a:t>
            </a:r>
            <a:endParaRPr lang="en-US" sz="2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FDAF4C6-9C45-480E-A9B8-52658DCCE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377" y="3008710"/>
            <a:ext cx="1811246" cy="23203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1A2181-5B69-4DD3-A0CA-9256BE74A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0928" y="3047932"/>
            <a:ext cx="2231651" cy="205481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7D5D09-6D63-4B2D-AB0E-ED7BC8E59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8697" y="3086169"/>
            <a:ext cx="2158080" cy="2053065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4BAFFBC-885E-45B6-8548-5D6D71D4A687}"/>
              </a:ext>
            </a:extLst>
          </p:cNvPr>
          <p:cNvSpPr txBox="1">
            <a:spLocks/>
          </p:cNvSpPr>
          <p:nvPr/>
        </p:nvSpPr>
        <p:spPr>
          <a:xfrm>
            <a:off x="5405862" y="2072769"/>
            <a:ext cx="5157787" cy="18458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/>
              <a:t>Serverless</a:t>
            </a:r>
            <a:endParaRPr lang="en-US" sz="20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7B7D28-2C42-40F6-9974-33084D726444}"/>
              </a:ext>
            </a:extLst>
          </p:cNvPr>
          <p:cNvSpPr txBox="1">
            <a:spLocks/>
          </p:cNvSpPr>
          <p:nvPr/>
        </p:nvSpPr>
        <p:spPr>
          <a:xfrm>
            <a:off x="8212178" y="2028293"/>
            <a:ext cx="5157787" cy="18458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2400" b="1" dirty="0"/>
              <a:t>Service Management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3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123E0DF5-222A-44DF-BD3C-530DFCD8A532}"/>
              </a:ext>
            </a:extLst>
          </p:cNvPr>
          <p:cNvSpPr/>
          <p:nvPr/>
        </p:nvSpPr>
        <p:spPr bwMode="gray">
          <a:xfrm>
            <a:off x="9306816" y="1654008"/>
            <a:ext cx="2366949" cy="3044793"/>
          </a:xfrm>
          <a:prstGeom prst="rect">
            <a:avLst/>
          </a:prstGeom>
          <a:solidFill>
            <a:srgbClr val="095EB3"/>
          </a:solidFill>
          <a:ln>
            <a:noFill/>
          </a:ln>
        </p:spPr>
        <p:txBody>
          <a:bodyPr lIns="95247" tIns="76198" rIns="95247" bIns="76198" rtlCol="0" anchor="ctr"/>
          <a:lstStyle/>
          <a:p>
            <a:pPr marL="0" marR="0" lvl="0" indent="0" algn="ctr" defTabSz="96771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DAAEF-FFA3-424C-A170-6DA3E846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>
                <a:latin typeface="Arial"/>
                <a:cs typeface="Arial"/>
              </a:rPr>
              <a:t>Kyma architecture</a:t>
            </a:r>
            <a:endParaRPr lang="en-US" sz="3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DA4161-44E3-45F9-82A4-A5BCC8AD7415}"/>
              </a:ext>
            </a:extLst>
          </p:cNvPr>
          <p:cNvSpPr/>
          <p:nvPr/>
        </p:nvSpPr>
        <p:spPr bwMode="gray">
          <a:xfrm>
            <a:off x="355156" y="1651753"/>
            <a:ext cx="2366949" cy="3044793"/>
          </a:xfrm>
          <a:prstGeom prst="rect">
            <a:avLst/>
          </a:prstGeom>
          <a:solidFill>
            <a:srgbClr val="095EB3"/>
          </a:solidFill>
          <a:ln>
            <a:noFill/>
          </a:ln>
        </p:spPr>
        <p:txBody>
          <a:bodyPr lIns="95247" tIns="76198" rIns="95247" bIns="76198" rtlCol="0" anchor="ctr"/>
          <a:lstStyle/>
          <a:p>
            <a:pPr marL="0" marR="0" lvl="0" indent="0" algn="ctr" defTabSz="96771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C55617-DC70-4A91-ACB2-6DADCE55C565}"/>
              </a:ext>
            </a:extLst>
          </p:cNvPr>
          <p:cNvSpPr txBox="1"/>
          <p:nvPr/>
        </p:nvSpPr>
        <p:spPr>
          <a:xfrm>
            <a:off x="501990" y="1608220"/>
            <a:ext cx="2155459" cy="1040813"/>
          </a:xfrm>
          <a:prstGeom prst="rect">
            <a:avLst/>
          </a:prstGeom>
          <a:noFill/>
          <a:ln>
            <a:noFill/>
          </a:ln>
        </p:spPr>
        <p:txBody>
          <a:bodyPr lIns="95247" tIns="76198" rIns="95247" bIns="76198" rtlCol="0" anchor="ctr"/>
          <a:lstStyle>
            <a:defPPr>
              <a:defRPr lang="de-DE"/>
            </a:defPPr>
            <a:lvl1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6771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t>Any Business Solution, cloud and/or on-prem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C43D5E-D9F6-4FA9-8E2E-DC1FDE5801A8}"/>
              </a:ext>
            </a:extLst>
          </p:cNvPr>
          <p:cNvGrpSpPr/>
          <p:nvPr/>
        </p:nvGrpSpPr>
        <p:grpSpPr>
          <a:xfrm>
            <a:off x="673148" y="2953626"/>
            <a:ext cx="1632982" cy="937497"/>
            <a:chOff x="526422" y="3896437"/>
            <a:chExt cx="1073155" cy="819897"/>
          </a:xfrm>
          <a:solidFill>
            <a:schemeClr val="bg2">
              <a:lumMod val="75000"/>
            </a:schemeClr>
          </a:solidFill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8BCFB8-C94B-4F04-A20D-E7881AB872D0}"/>
                </a:ext>
              </a:extLst>
            </p:cNvPr>
            <p:cNvGrpSpPr/>
            <p:nvPr/>
          </p:nvGrpSpPr>
          <p:grpSpPr>
            <a:xfrm>
              <a:off x="875809" y="4012818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CC0E99A7-A58E-4C72-B3A7-29A1C4DC8E83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0755B042-189B-435A-9DA4-2E5F2C73B8F1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2C7A9-E26F-4B69-9C53-9F0990CE6958}"/>
                </a:ext>
              </a:extLst>
            </p:cNvPr>
            <p:cNvGrpSpPr/>
            <p:nvPr/>
          </p:nvGrpSpPr>
          <p:grpSpPr>
            <a:xfrm>
              <a:off x="1049605" y="4134539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B410F7B2-6F0B-48F6-B3C3-651EC2CDA653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95E038AE-C473-4498-842E-DEE4EF72160C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89FF976-BA3F-4AFC-B2C0-7645DD01FC12}"/>
                </a:ext>
              </a:extLst>
            </p:cNvPr>
            <p:cNvGrpSpPr/>
            <p:nvPr/>
          </p:nvGrpSpPr>
          <p:grpSpPr>
            <a:xfrm>
              <a:off x="1226584" y="4012818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B70CEE7A-2F0F-474F-839E-FBA0AA342CFD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B82849AE-4736-4D3B-B5B1-E4151469C7D5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9DBEE88-46C0-438F-8FF0-103E30C1EC38}"/>
                </a:ext>
              </a:extLst>
            </p:cNvPr>
            <p:cNvGrpSpPr/>
            <p:nvPr/>
          </p:nvGrpSpPr>
          <p:grpSpPr>
            <a:xfrm>
              <a:off x="1400380" y="3896437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F3A9ADAA-DFE1-49B7-AD3F-FE319FDC523B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FD42F7EE-6860-42F9-9E6E-2987EA4A0CB0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57E363-11C8-4335-A5E5-22CD2D3B41D6}"/>
                </a:ext>
              </a:extLst>
            </p:cNvPr>
            <p:cNvGrpSpPr/>
            <p:nvPr/>
          </p:nvGrpSpPr>
          <p:grpSpPr>
            <a:xfrm>
              <a:off x="526422" y="4259624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E5F2EE7A-69D3-4EAF-82DC-E7E7B1DC836E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67286152-8A92-45D8-809C-329057D86CE6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F0E2990-7151-4957-ADA3-4895A7CC9AB7}"/>
                </a:ext>
              </a:extLst>
            </p:cNvPr>
            <p:cNvGrpSpPr/>
            <p:nvPr/>
          </p:nvGrpSpPr>
          <p:grpSpPr>
            <a:xfrm>
              <a:off x="703402" y="4137903"/>
              <a:ext cx="199197" cy="456710"/>
              <a:chOff x="9967913" y="3490999"/>
              <a:chExt cx="346562" cy="635430"/>
            </a:xfrm>
            <a:grpFill/>
          </p:grpSpPr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6BD94E97-9FC3-432A-882A-986C05323BD8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EE42E212-82F9-4403-B7E6-674232ED1A2F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65C2E2-9332-46D0-BED5-7CFE0AAC3B4F}"/>
              </a:ext>
            </a:extLst>
          </p:cNvPr>
          <p:cNvGrpSpPr/>
          <p:nvPr/>
        </p:nvGrpSpPr>
        <p:grpSpPr>
          <a:xfrm>
            <a:off x="3240357" y="2959082"/>
            <a:ext cx="1259203" cy="608266"/>
            <a:chOff x="6260231" y="2807190"/>
            <a:chExt cx="1259203" cy="60826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7D0F52-A988-40A8-B4AB-7227E2C5F60F}"/>
                </a:ext>
              </a:extLst>
            </p:cNvPr>
            <p:cNvSpPr txBox="1"/>
            <p:nvPr/>
          </p:nvSpPr>
          <p:spPr>
            <a:xfrm>
              <a:off x="6697035" y="2807190"/>
              <a:ext cx="48571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>
                  <a:ea typeface="Arial Unicode MS" pitchFamily="34" charset="-128"/>
                  <a:cs typeface="Arial Unicode MS" pitchFamily="34" charset="-128"/>
                </a:rPr>
                <a:t>Events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11E4B7-7CCB-4A8D-8824-460982FC776C}"/>
                </a:ext>
              </a:extLst>
            </p:cNvPr>
            <p:cNvGrpSpPr/>
            <p:nvPr/>
          </p:nvGrpSpPr>
          <p:grpSpPr>
            <a:xfrm>
              <a:off x="6633085" y="3144280"/>
              <a:ext cx="546670" cy="232396"/>
              <a:chOff x="6670544" y="3384196"/>
              <a:chExt cx="546670" cy="23239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348AFDA-7D1E-4E7F-8615-17D52B583179}"/>
                  </a:ext>
                </a:extLst>
              </p:cNvPr>
              <p:cNvSpPr/>
              <p:nvPr/>
            </p:nvSpPr>
            <p:spPr bwMode="gray">
              <a:xfrm>
                <a:off x="6670544" y="3384196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29D59E1-56E7-41A1-B27D-29A739897CF4}"/>
                  </a:ext>
                </a:extLst>
              </p:cNvPr>
              <p:cNvSpPr/>
              <p:nvPr/>
            </p:nvSpPr>
            <p:spPr bwMode="gray">
              <a:xfrm>
                <a:off x="6816474" y="3384196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0F86D9B-7F18-4E72-9316-AF76A8A8FD38}"/>
                  </a:ext>
                </a:extLst>
              </p:cNvPr>
              <p:cNvSpPr/>
              <p:nvPr/>
            </p:nvSpPr>
            <p:spPr bwMode="gray">
              <a:xfrm>
                <a:off x="6962404" y="3384196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CF332F5-6D61-4AFE-A69F-553B2623F181}"/>
                  </a:ext>
                </a:extLst>
              </p:cNvPr>
              <p:cNvSpPr/>
              <p:nvPr/>
            </p:nvSpPr>
            <p:spPr bwMode="gray">
              <a:xfrm>
                <a:off x="7108334" y="3384196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8BEF077-8150-4CAE-ACF0-990565305C4D}"/>
                  </a:ext>
                </a:extLst>
              </p:cNvPr>
              <p:cNvSpPr/>
              <p:nvPr/>
            </p:nvSpPr>
            <p:spPr bwMode="gray">
              <a:xfrm>
                <a:off x="6670544" y="3510627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A17F339-690F-48EB-B1AC-C62E1688F2F5}"/>
                  </a:ext>
                </a:extLst>
              </p:cNvPr>
              <p:cNvSpPr/>
              <p:nvPr/>
            </p:nvSpPr>
            <p:spPr bwMode="gray">
              <a:xfrm>
                <a:off x="6816474" y="3510627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21281D5-BB28-4ABA-AA8B-A7FA6CD4B805}"/>
                  </a:ext>
                </a:extLst>
              </p:cNvPr>
              <p:cNvSpPr/>
              <p:nvPr/>
            </p:nvSpPr>
            <p:spPr bwMode="gray">
              <a:xfrm>
                <a:off x="6962404" y="3510627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A8E8A1D-13B2-4611-B5B5-796DED0103C6}"/>
                  </a:ext>
                </a:extLst>
              </p:cNvPr>
              <p:cNvSpPr/>
              <p:nvPr/>
            </p:nvSpPr>
            <p:spPr bwMode="gray">
              <a:xfrm>
                <a:off x="7108334" y="3510627"/>
                <a:ext cx="108880" cy="105965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C72C39-6C94-4ED7-B76F-B79144B2087A}"/>
                </a:ext>
              </a:extLst>
            </p:cNvPr>
            <p:cNvGrpSpPr/>
            <p:nvPr/>
          </p:nvGrpSpPr>
          <p:grpSpPr>
            <a:xfrm>
              <a:off x="6260231" y="3105501"/>
              <a:ext cx="172157" cy="309955"/>
              <a:chOff x="2453911" y="1404137"/>
              <a:chExt cx="322241" cy="580171"/>
            </a:xfrm>
            <a:solidFill>
              <a:schemeClr val="bg1">
                <a:alpha val="50000"/>
              </a:schemeClr>
            </a:solidFill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2B0EAB4-7425-45E5-851D-0B69807BFA82}"/>
                  </a:ext>
                </a:extLst>
              </p:cNvPr>
              <p:cNvCxnSpPr/>
              <p:nvPr/>
            </p:nvCxnSpPr>
            <p:spPr>
              <a:xfrm>
                <a:off x="2453911" y="1404137"/>
                <a:ext cx="322241" cy="30234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0F1D98C-A279-4CBC-AF3B-56206D6506C6}"/>
                  </a:ext>
                </a:extLst>
              </p:cNvPr>
              <p:cNvCxnSpPr/>
              <p:nvPr/>
            </p:nvCxnSpPr>
            <p:spPr>
              <a:xfrm flipV="1">
                <a:off x="2453911" y="1681964"/>
                <a:ext cx="322241" cy="30234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A169C32-B5FD-4D5B-B01A-FBA6500FFA3D}"/>
                </a:ext>
              </a:extLst>
            </p:cNvPr>
            <p:cNvGrpSpPr/>
            <p:nvPr/>
          </p:nvGrpSpPr>
          <p:grpSpPr>
            <a:xfrm>
              <a:off x="7347277" y="3105501"/>
              <a:ext cx="172157" cy="309955"/>
              <a:chOff x="2453911" y="1404137"/>
              <a:chExt cx="322241" cy="580171"/>
            </a:xfrm>
            <a:solidFill>
              <a:schemeClr val="bg1">
                <a:alpha val="50000"/>
              </a:schemeClr>
            </a:solidFill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0EDA235-A2CC-4B6F-8692-634438AC54DC}"/>
                  </a:ext>
                </a:extLst>
              </p:cNvPr>
              <p:cNvCxnSpPr/>
              <p:nvPr/>
            </p:nvCxnSpPr>
            <p:spPr>
              <a:xfrm>
                <a:off x="2453911" y="1404137"/>
                <a:ext cx="322241" cy="30234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C238B21-709B-4B08-8315-DCAF45B0FA3F}"/>
                  </a:ext>
                </a:extLst>
              </p:cNvPr>
              <p:cNvCxnSpPr/>
              <p:nvPr/>
            </p:nvCxnSpPr>
            <p:spPr>
              <a:xfrm flipV="1">
                <a:off x="2453911" y="1681964"/>
                <a:ext cx="322241" cy="30234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CB5A6A4-DFF5-4D72-9C07-55439D0C6356}"/>
              </a:ext>
            </a:extLst>
          </p:cNvPr>
          <p:cNvGrpSpPr/>
          <p:nvPr/>
        </p:nvGrpSpPr>
        <p:grpSpPr>
          <a:xfrm>
            <a:off x="3106010" y="3806840"/>
            <a:ext cx="1498174" cy="660481"/>
            <a:chOff x="3114197" y="3435315"/>
            <a:chExt cx="1498174" cy="66048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C8F384-8962-469A-AF97-D393E539B07E}"/>
                </a:ext>
              </a:extLst>
            </p:cNvPr>
            <p:cNvSpPr txBox="1"/>
            <p:nvPr/>
          </p:nvSpPr>
          <p:spPr>
            <a:xfrm>
              <a:off x="3114197" y="3435315"/>
              <a:ext cx="14981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>
                  <a:ea typeface="Arial Unicode MS" pitchFamily="34" charset="-128"/>
                  <a:cs typeface="Arial Unicode MS" pitchFamily="34" charset="-128"/>
                </a:rPr>
                <a:t>Kyma API calls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0B8F246-0548-436E-A4FE-33474F29E560}"/>
                </a:ext>
              </a:extLst>
            </p:cNvPr>
            <p:cNvGrpSpPr/>
            <p:nvPr/>
          </p:nvGrpSpPr>
          <p:grpSpPr>
            <a:xfrm>
              <a:off x="3286266" y="3784253"/>
              <a:ext cx="1247459" cy="311543"/>
              <a:chOff x="6405037" y="3823512"/>
              <a:chExt cx="1247459" cy="311543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5A3E1EE-B24D-4DB7-8182-A38538C97380}"/>
                  </a:ext>
                </a:extLst>
              </p:cNvPr>
              <p:cNvGrpSpPr/>
              <p:nvPr/>
            </p:nvGrpSpPr>
            <p:grpSpPr>
              <a:xfrm>
                <a:off x="640503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C30C4F40-FA49-4E80-8EBD-86DBDA08D2C4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88225966-3328-42A8-939E-CDA26A694007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96EF977-896C-496C-9AB2-7A3C6574810B}"/>
                  </a:ext>
                </a:extLst>
              </p:cNvPr>
              <p:cNvGrpSpPr/>
              <p:nvPr/>
            </p:nvGrpSpPr>
            <p:grpSpPr>
              <a:xfrm>
                <a:off x="662009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E280FEC-B94B-4CFC-BB17-17FD89E12A22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E685D52-E24A-4B2B-B183-F40709A95B8C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440ECE6-8DEB-4C0E-9014-79FD8A80FF12}"/>
                  </a:ext>
                </a:extLst>
              </p:cNvPr>
              <p:cNvGrpSpPr/>
              <p:nvPr/>
            </p:nvGrpSpPr>
            <p:grpSpPr>
              <a:xfrm>
                <a:off x="683515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F03ECE-CA2D-4F1A-878C-1A07D11B694D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7AA8690-5729-41E3-815E-9138A29DB2DE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49B1A43-4AB2-43AE-9AD4-1F2ABA411624}"/>
                  </a:ext>
                </a:extLst>
              </p:cNvPr>
              <p:cNvGrpSpPr/>
              <p:nvPr/>
            </p:nvGrpSpPr>
            <p:grpSpPr>
              <a:xfrm>
                <a:off x="705021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C8F8B05-79EC-4BB7-BEDD-0B1390ADC476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4A9C927-D8B9-402F-8CEB-EADB0622CD2A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283ED3A-3DED-488E-ADE4-209720BBD417}"/>
                  </a:ext>
                </a:extLst>
              </p:cNvPr>
              <p:cNvGrpSpPr/>
              <p:nvPr/>
            </p:nvGrpSpPr>
            <p:grpSpPr>
              <a:xfrm>
                <a:off x="726527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355A4BF-66A9-477A-99EE-F54D8471BA84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54E95B1-E02D-4B33-8007-8F5BAB0078D6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63AC57B-5DD7-4CB8-9286-74F2315BD5D7}"/>
                  </a:ext>
                </a:extLst>
              </p:cNvPr>
              <p:cNvGrpSpPr/>
              <p:nvPr/>
            </p:nvGrpSpPr>
            <p:grpSpPr>
              <a:xfrm>
                <a:off x="7480339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A331716B-3B53-4839-A4BE-6793C828AE0F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626BA22-A8F0-4C20-8803-707BF781C22B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2480FE-F4F4-4B2C-8BB9-497830D73661}"/>
              </a:ext>
            </a:extLst>
          </p:cNvPr>
          <p:cNvGrpSpPr/>
          <p:nvPr/>
        </p:nvGrpSpPr>
        <p:grpSpPr>
          <a:xfrm>
            <a:off x="3155469" y="1913184"/>
            <a:ext cx="1305634" cy="832130"/>
            <a:chOff x="3267028" y="1444558"/>
            <a:chExt cx="1305634" cy="83213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605CB6-FE16-4253-84F9-BC6814BBD101}"/>
                </a:ext>
              </a:extLst>
            </p:cNvPr>
            <p:cNvSpPr txBox="1"/>
            <p:nvPr/>
          </p:nvSpPr>
          <p:spPr>
            <a:xfrm>
              <a:off x="3359189" y="1444558"/>
              <a:ext cx="121347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>
                  <a:ea typeface="Arial Unicode MS" pitchFamily="34" charset="-128"/>
                  <a:cs typeface="Arial Unicode MS" pitchFamily="34" charset="-128"/>
                </a:rPr>
                <a:t>Enterprise app </a:t>
              </a:r>
              <a:br>
                <a:rPr lang="en-US" sz="1400" kern="0">
                  <a:ea typeface="Arial Unicode MS" pitchFamily="34" charset="-128"/>
                  <a:cs typeface="Arial Unicode MS" pitchFamily="34" charset="-128"/>
                </a:rPr>
              </a:br>
              <a:r>
                <a:rPr lang="en-US" sz="1400" kern="0">
                  <a:ea typeface="Arial Unicode MS" pitchFamily="34" charset="-128"/>
                  <a:cs typeface="Arial Unicode MS" pitchFamily="34" charset="-128"/>
                </a:rPr>
                <a:t>API calls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424C317-AA13-441B-B9B2-C3A7B6203631}"/>
                </a:ext>
              </a:extLst>
            </p:cNvPr>
            <p:cNvGrpSpPr/>
            <p:nvPr/>
          </p:nvGrpSpPr>
          <p:grpSpPr>
            <a:xfrm rot="10800000">
              <a:off x="3267028" y="1965145"/>
              <a:ext cx="1247459" cy="311543"/>
              <a:chOff x="6405037" y="3823512"/>
              <a:chExt cx="1247459" cy="31154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C9BA9181-D619-47EE-B5F9-E9CE1AE06021}"/>
                  </a:ext>
                </a:extLst>
              </p:cNvPr>
              <p:cNvGrpSpPr/>
              <p:nvPr/>
            </p:nvGrpSpPr>
            <p:grpSpPr>
              <a:xfrm>
                <a:off x="640503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8B7D3E9C-4474-4CBB-86EE-80E2E51E2620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8AC07A2-683C-4FE0-886C-23A2532D47F0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3F14696-A66E-4AB6-B932-3E786C98005B}"/>
                  </a:ext>
                </a:extLst>
              </p:cNvPr>
              <p:cNvGrpSpPr/>
              <p:nvPr/>
            </p:nvGrpSpPr>
            <p:grpSpPr>
              <a:xfrm>
                <a:off x="662009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799E9CB-D292-4FE8-BA8C-03641ED5BEB8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1C12FC0-5148-431F-A690-24899C74EFE3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19ACE33-FB2F-41AB-A71F-671101222789}"/>
                  </a:ext>
                </a:extLst>
              </p:cNvPr>
              <p:cNvGrpSpPr/>
              <p:nvPr/>
            </p:nvGrpSpPr>
            <p:grpSpPr>
              <a:xfrm>
                <a:off x="683515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6DACA08-E685-4033-9689-2F6735942071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4175DD2F-D3D3-4064-87E4-E6E8DEAC4BAB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99571F58-AC12-4658-A1A1-27966AA35522}"/>
                  </a:ext>
                </a:extLst>
              </p:cNvPr>
              <p:cNvGrpSpPr/>
              <p:nvPr/>
            </p:nvGrpSpPr>
            <p:grpSpPr>
              <a:xfrm>
                <a:off x="705021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C85344D2-4F53-480F-A0D4-D50E00C500C9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02DC8F6A-D9FB-4CCB-9C52-B2D4846E0240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FC583F-CFC0-4A59-A859-343E8DD18E5B}"/>
                  </a:ext>
                </a:extLst>
              </p:cNvPr>
              <p:cNvGrpSpPr/>
              <p:nvPr/>
            </p:nvGrpSpPr>
            <p:grpSpPr>
              <a:xfrm>
                <a:off x="7265277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441E3DE6-E643-4C38-82B8-818A1163ABAB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76DB612-1EA1-4331-A70B-80854B49C84A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B81E952-3948-48B1-9F19-F6649504E8D5}"/>
                  </a:ext>
                </a:extLst>
              </p:cNvPr>
              <p:cNvGrpSpPr/>
              <p:nvPr/>
            </p:nvGrpSpPr>
            <p:grpSpPr>
              <a:xfrm>
                <a:off x="7480339" y="3823512"/>
                <a:ext cx="172157" cy="311543"/>
                <a:chOff x="2453911" y="1401165"/>
                <a:chExt cx="322241" cy="583143"/>
              </a:xfrm>
              <a:solidFill>
                <a:schemeClr val="bg1">
                  <a:alpha val="50000"/>
                </a:schemeClr>
              </a:solidFill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9B6AC81-BE67-4D5E-8CC6-BBFC21358B66}"/>
                    </a:ext>
                  </a:extLst>
                </p:cNvPr>
                <p:cNvCxnSpPr/>
                <p:nvPr/>
              </p:nvCxnSpPr>
              <p:spPr>
                <a:xfrm>
                  <a:off x="2453911" y="1401165"/>
                  <a:ext cx="322241" cy="302347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3F2FC70C-3193-434D-822C-C1F602CF8B66}"/>
                    </a:ext>
                  </a:extLst>
                </p:cNvPr>
                <p:cNvCxnSpPr/>
                <p:nvPr/>
              </p:nvCxnSpPr>
              <p:spPr>
                <a:xfrm flipV="1">
                  <a:off x="2453911" y="1681964"/>
                  <a:ext cx="322241" cy="30234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8CC8C12-A29D-40E6-85D3-7BF3CFB1CC09}"/>
              </a:ext>
            </a:extLst>
          </p:cNvPr>
          <p:cNvSpPr/>
          <p:nvPr/>
        </p:nvSpPr>
        <p:spPr bwMode="gray">
          <a:xfrm>
            <a:off x="5049981" y="1409920"/>
            <a:ext cx="3631627" cy="3312963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4" name="Hexagon 243">
            <a:extLst>
              <a:ext uri="{FF2B5EF4-FFF2-40B4-BE49-F238E27FC236}">
                <a16:creationId xmlns:a16="http://schemas.microsoft.com/office/drawing/2014/main" id="{A17B4CEA-6723-469F-91CD-0AE565EA0C14}"/>
              </a:ext>
            </a:extLst>
          </p:cNvPr>
          <p:cNvSpPr/>
          <p:nvPr/>
        </p:nvSpPr>
        <p:spPr bwMode="gray">
          <a:xfrm rot="16200000">
            <a:off x="3844829" y="3044673"/>
            <a:ext cx="2412000" cy="316606"/>
          </a:xfrm>
          <a:prstGeom prst="hexagon">
            <a:avLst/>
          </a:prstGeom>
          <a:solidFill>
            <a:srgbClr val="3298FF"/>
          </a:solidFill>
          <a:ln w="9525" algn="ctr">
            <a:noFill/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>
                <a:latin typeface="Arial"/>
                <a:ea typeface="Arial" charset="0"/>
                <a:cs typeface="Arial"/>
              </a:rPr>
              <a:t>Application Connector</a:t>
            </a:r>
            <a:endParaRPr lang="en-US" sz="12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5" name="Hexagon 244">
            <a:extLst>
              <a:ext uri="{FF2B5EF4-FFF2-40B4-BE49-F238E27FC236}">
                <a16:creationId xmlns:a16="http://schemas.microsoft.com/office/drawing/2014/main" id="{6BA35881-9358-4BC3-A38C-13835459E299}"/>
              </a:ext>
            </a:extLst>
          </p:cNvPr>
          <p:cNvSpPr/>
          <p:nvPr/>
        </p:nvSpPr>
        <p:spPr bwMode="gray">
          <a:xfrm rot="16200000">
            <a:off x="7472031" y="3033223"/>
            <a:ext cx="2412000" cy="339509"/>
          </a:xfrm>
          <a:prstGeom prst="hexagon">
            <a:avLst/>
          </a:prstGeom>
          <a:solidFill>
            <a:srgbClr val="3298FF"/>
          </a:solidFill>
          <a:ln w="9525" algn="ctr">
            <a:noFill/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>
                <a:latin typeface="Arial" charset="0"/>
                <a:ea typeface="Arial" charset="0"/>
                <a:cs typeface="Arial" charset="0"/>
              </a:rPr>
              <a:t>Service Catalog</a:t>
            </a: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F838001-ACEB-49C4-A90C-6E8640086F90}"/>
              </a:ext>
            </a:extLst>
          </p:cNvPr>
          <p:cNvGrpSpPr/>
          <p:nvPr/>
        </p:nvGrpSpPr>
        <p:grpSpPr>
          <a:xfrm>
            <a:off x="6315953" y="2204286"/>
            <a:ext cx="2007302" cy="447046"/>
            <a:chOff x="6320561" y="2104738"/>
            <a:chExt cx="2007302" cy="447046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39F97CD6-1D2E-4D9D-B107-5F7FF98ACE41}"/>
                </a:ext>
              </a:extLst>
            </p:cNvPr>
            <p:cNvGrpSpPr/>
            <p:nvPr/>
          </p:nvGrpSpPr>
          <p:grpSpPr>
            <a:xfrm>
              <a:off x="7072863" y="2104738"/>
              <a:ext cx="1255000" cy="447046"/>
              <a:chOff x="9978249" y="2621142"/>
              <a:chExt cx="1255000" cy="447046"/>
            </a:xfrm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30EF535E-24F4-4DF3-9583-2E3948C81844}"/>
                  </a:ext>
                </a:extLst>
              </p:cNvPr>
              <p:cNvSpPr/>
              <p:nvPr/>
            </p:nvSpPr>
            <p:spPr bwMode="gray">
              <a:xfrm>
                <a:off x="9978249" y="2621142"/>
                <a:ext cx="1255000" cy="44704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05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C19E6A89-532F-4660-83D7-9746F1B29489}"/>
                  </a:ext>
                </a:extLst>
              </p:cNvPr>
              <p:cNvGrpSpPr/>
              <p:nvPr/>
            </p:nvGrpSpPr>
            <p:grpSpPr>
              <a:xfrm>
                <a:off x="10133678" y="2659615"/>
                <a:ext cx="756776" cy="167216"/>
                <a:chOff x="7489201" y="3006807"/>
                <a:chExt cx="756776" cy="167216"/>
              </a:xfrm>
            </p:grpSpPr>
            <p:sp>
              <p:nvSpPr>
                <p:cNvPr id="252" name="Arrow: Pentagon 251">
                  <a:extLst>
                    <a:ext uri="{FF2B5EF4-FFF2-40B4-BE49-F238E27FC236}">
                      <a16:creationId xmlns:a16="http://schemas.microsoft.com/office/drawing/2014/main" id="{4A3ABD08-C47A-4BF7-9E70-390E49395CE4}"/>
                    </a:ext>
                  </a:extLst>
                </p:cNvPr>
                <p:cNvSpPr/>
                <p:nvPr/>
              </p:nvSpPr>
              <p:spPr bwMode="gray">
                <a:xfrm>
                  <a:off x="7489201" y="3006808"/>
                  <a:ext cx="235138" cy="164733"/>
                </a:xfrm>
                <a:prstGeom prst="homePlate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53" name="Arrow: Chevron 252">
                  <a:extLst>
                    <a:ext uri="{FF2B5EF4-FFF2-40B4-BE49-F238E27FC236}">
                      <a16:creationId xmlns:a16="http://schemas.microsoft.com/office/drawing/2014/main" id="{668F187B-475E-4FE5-9236-9FF9586A3C8D}"/>
                    </a:ext>
                  </a:extLst>
                </p:cNvPr>
                <p:cNvSpPr/>
                <p:nvPr/>
              </p:nvSpPr>
              <p:spPr bwMode="gray">
                <a:xfrm>
                  <a:off x="7679016" y="3006807"/>
                  <a:ext cx="177469" cy="164733"/>
                </a:xfrm>
                <a:prstGeom prst="chevron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</a:endParaRPr>
                </a:p>
              </p:txBody>
            </p:sp>
            <p:sp>
              <p:nvSpPr>
                <p:cNvPr id="254" name="Arrow: Chevron 253">
                  <a:extLst>
                    <a:ext uri="{FF2B5EF4-FFF2-40B4-BE49-F238E27FC236}">
                      <a16:creationId xmlns:a16="http://schemas.microsoft.com/office/drawing/2014/main" id="{71954F11-7732-4939-B255-E898E4A02A95}"/>
                    </a:ext>
                  </a:extLst>
                </p:cNvPr>
                <p:cNvSpPr/>
                <p:nvPr/>
              </p:nvSpPr>
              <p:spPr bwMode="gray">
                <a:xfrm>
                  <a:off x="7809960" y="3006807"/>
                  <a:ext cx="177469" cy="164733"/>
                </a:xfrm>
                <a:prstGeom prst="chevron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</a:endParaRPr>
                </a:p>
              </p:txBody>
            </p:sp>
            <p:sp>
              <p:nvSpPr>
                <p:cNvPr id="255" name="Arrow: Chevron 254">
                  <a:extLst>
                    <a:ext uri="{FF2B5EF4-FFF2-40B4-BE49-F238E27FC236}">
                      <a16:creationId xmlns:a16="http://schemas.microsoft.com/office/drawing/2014/main" id="{A841BD39-DF33-4503-8E5F-780E4D0E4109}"/>
                    </a:ext>
                  </a:extLst>
                </p:cNvPr>
                <p:cNvSpPr/>
                <p:nvPr/>
              </p:nvSpPr>
              <p:spPr bwMode="gray">
                <a:xfrm>
                  <a:off x="7940904" y="3009290"/>
                  <a:ext cx="177469" cy="164733"/>
                </a:xfrm>
                <a:prstGeom prst="chevron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</a:endParaRPr>
                </a:p>
              </p:txBody>
            </p:sp>
            <p:sp>
              <p:nvSpPr>
                <p:cNvPr id="256" name="Arrow: Chevron 255">
                  <a:extLst>
                    <a:ext uri="{FF2B5EF4-FFF2-40B4-BE49-F238E27FC236}">
                      <a16:creationId xmlns:a16="http://schemas.microsoft.com/office/drawing/2014/main" id="{46A105C2-52CD-4AFC-823E-8A853F3D9183}"/>
                    </a:ext>
                  </a:extLst>
                </p:cNvPr>
                <p:cNvSpPr/>
                <p:nvPr/>
              </p:nvSpPr>
              <p:spPr bwMode="gray">
                <a:xfrm>
                  <a:off x="8068508" y="3009290"/>
                  <a:ext cx="177469" cy="164733"/>
                </a:xfrm>
                <a:prstGeom prst="chevron">
                  <a:avLst/>
                </a:prstGeom>
                <a:solidFill>
                  <a:schemeClr val="tx1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90000" tIns="72000" rIns="90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endParaRPr lang="en-US" sz="1800" kern="0">
                    <a:ea typeface="Arial Unicode MS" pitchFamily="34" charset="-128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207BDDF-D717-4FFF-B139-9528347AD644}"/>
                  </a:ext>
                </a:extLst>
              </p:cNvPr>
              <p:cNvSpPr txBox="1"/>
              <p:nvPr/>
            </p:nvSpPr>
            <p:spPr>
              <a:xfrm>
                <a:off x="10202091" y="2862036"/>
                <a:ext cx="52738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050" kern="0">
                    <a:ea typeface="Arial Unicode MS" pitchFamily="34" charset="-128"/>
                    <a:cs typeface="Arial Unicode MS" pitchFamily="34" charset="-128"/>
                  </a:rPr>
                  <a:t>Mashups </a:t>
                </a:r>
              </a:p>
            </p:txBody>
          </p:sp>
        </p:grp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98F9FD0B-EEB5-47B5-89C5-1A2FFDA39DC7}"/>
                </a:ext>
              </a:extLst>
            </p:cNvPr>
            <p:cNvCxnSpPr>
              <a:cxnSpLocks/>
              <a:endCxn id="249" idx="1"/>
            </p:cNvCxnSpPr>
            <p:nvPr/>
          </p:nvCxnSpPr>
          <p:spPr>
            <a:xfrm>
              <a:off x="6320561" y="2328261"/>
              <a:ext cx="7523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40AA75C-529A-4896-A82C-0C8B62659D25}"/>
              </a:ext>
            </a:extLst>
          </p:cNvPr>
          <p:cNvGrpSpPr/>
          <p:nvPr/>
        </p:nvGrpSpPr>
        <p:grpSpPr>
          <a:xfrm>
            <a:off x="6315953" y="3335273"/>
            <a:ext cx="2007302" cy="447046"/>
            <a:chOff x="6320561" y="3235725"/>
            <a:chExt cx="2007302" cy="447046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CF7E836-9B1B-4652-A8A0-7C148888B4C6}"/>
                </a:ext>
              </a:extLst>
            </p:cNvPr>
            <p:cNvGrpSpPr/>
            <p:nvPr/>
          </p:nvGrpSpPr>
          <p:grpSpPr>
            <a:xfrm>
              <a:off x="7072863" y="3235725"/>
              <a:ext cx="1255000" cy="447046"/>
              <a:chOff x="9978249" y="3752129"/>
              <a:chExt cx="1255000" cy="447046"/>
            </a:xfrm>
          </p:grpSpPr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866A34F0-50BA-4988-890B-9E61D63D06F6}"/>
                  </a:ext>
                </a:extLst>
              </p:cNvPr>
              <p:cNvSpPr/>
              <p:nvPr/>
            </p:nvSpPr>
            <p:spPr bwMode="gray">
              <a:xfrm>
                <a:off x="9978249" y="3752129"/>
                <a:ext cx="1255000" cy="44704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05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61" name="Arrow: Pentagon 260">
                <a:extLst>
                  <a:ext uri="{FF2B5EF4-FFF2-40B4-BE49-F238E27FC236}">
                    <a16:creationId xmlns:a16="http://schemas.microsoft.com/office/drawing/2014/main" id="{DA0DCF4F-F54C-4D6F-AF3C-29F78DFA3D37}"/>
                  </a:ext>
                </a:extLst>
              </p:cNvPr>
              <p:cNvSpPr/>
              <p:nvPr/>
            </p:nvSpPr>
            <p:spPr bwMode="gray">
              <a:xfrm>
                <a:off x="10116842" y="3790859"/>
                <a:ext cx="443925" cy="164733"/>
              </a:xfrm>
              <a:prstGeom prst="homePlate">
                <a:avLst/>
              </a:prstGeom>
              <a:solidFill>
                <a:schemeClr val="tx1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D80745F-B934-4057-A0E8-79349FB7A815}"/>
                  </a:ext>
                </a:extLst>
              </p:cNvPr>
              <p:cNvSpPr txBox="1"/>
              <p:nvPr/>
            </p:nvSpPr>
            <p:spPr>
              <a:xfrm>
                <a:off x="10227440" y="4003805"/>
                <a:ext cx="75661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050" kern="0">
                    <a:ea typeface="Arial Unicode MS" pitchFamily="34" charset="-128"/>
                    <a:cs typeface="Arial Unicode MS" pitchFamily="34" charset="-128"/>
                  </a:rPr>
                  <a:t>Microservices</a:t>
                </a:r>
              </a:p>
            </p:txBody>
          </p:sp>
        </p:grp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667FBF38-112F-4FA0-90C1-5AA4F26003D8}"/>
                </a:ext>
              </a:extLst>
            </p:cNvPr>
            <p:cNvCxnSpPr>
              <a:cxnSpLocks/>
              <a:endCxn id="260" idx="1"/>
            </p:cNvCxnSpPr>
            <p:nvPr/>
          </p:nvCxnSpPr>
          <p:spPr>
            <a:xfrm>
              <a:off x="6320561" y="3459248"/>
              <a:ext cx="7523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DCF530B-6402-4E79-A0A9-760A02BEB59B}"/>
              </a:ext>
            </a:extLst>
          </p:cNvPr>
          <p:cNvSpPr/>
          <p:nvPr/>
        </p:nvSpPr>
        <p:spPr bwMode="gray">
          <a:xfrm>
            <a:off x="5049979" y="4963010"/>
            <a:ext cx="3631629" cy="126783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400" kern="0">
              <a:latin typeface="Calibri" panose="020F0502020204030204" pitchFamily="34" charset="0"/>
              <a:ea typeface="Arial Unicode MS" pitchFamily="34" charset="-128"/>
              <a:cs typeface="Calibri" panose="020F0502020204030204" pitchFamily="34" charset="0"/>
            </a:endParaRPr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26A63180-9C0D-4EA6-B8A2-E87027161AE9}"/>
              </a:ext>
            </a:extLst>
          </p:cNvPr>
          <p:cNvCxnSpPr>
            <a:cxnSpLocks/>
          </p:cNvCxnSpPr>
          <p:nvPr/>
        </p:nvCxnSpPr>
        <p:spPr>
          <a:xfrm>
            <a:off x="5181139" y="5602808"/>
            <a:ext cx="3352246" cy="0"/>
          </a:xfrm>
          <a:prstGeom prst="line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Hexagon 273">
            <a:extLst>
              <a:ext uri="{FF2B5EF4-FFF2-40B4-BE49-F238E27FC236}">
                <a16:creationId xmlns:a16="http://schemas.microsoft.com/office/drawing/2014/main" id="{EAF9EB0F-9E9C-42C8-8C43-C262D16E3F6E}"/>
              </a:ext>
            </a:extLst>
          </p:cNvPr>
          <p:cNvSpPr/>
          <p:nvPr/>
        </p:nvSpPr>
        <p:spPr bwMode="gray">
          <a:xfrm>
            <a:off x="5566534" y="1269573"/>
            <a:ext cx="2556000" cy="316606"/>
          </a:xfrm>
          <a:prstGeom prst="hexagon">
            <a:avLst/>
          </a:prstGeom>
          <a:solidFill>
            <a:srgbClr val="3298FF"/>
          </a:solidFill>
          <a:ln w="9525" algn="ctr">
            <a:noFill/>
            <a:miter lim="800000"/>
            <a:headEnd/>
            <a:tailEnd/>
          </a:ln>
        </p:spPr>
        <p:txBody>
          <a:bodyPr lIns="95247" tIns="76198" rIns="95247" bIns="76198" rtlCol="0" anchor="ctr"/>
          <a:lstStyle/>
          <a:p>
            <a: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>
                <a:latin typeface="Arial" charset="0"/>
                <a:ea typeface="Arial" charset="0"/>
                <a:cs typeface="Arial" charset="0"/>
              </a:rPr>
              <a:t>Micro API Gateway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9818383-56C9-4A1A-B3BF-40CC63D706AC}"/>
              </a:ext>
            </a:extLst>
          </p:cNvPr>
          <p:cNvGrpSpPr/>
          <p:nvPr/>
        </p:nvGrpSpPr>
        <p:grpSpPr>
          <a:xfrm>
            <a:off x="6315953" y="2765363"/>
            <a:ext cx="2007302" cy="447046"/>
            <a:chOff x="6320561" y="2665815"/>
            <a:chExt cx="2007302" cy="447046"/>
          </a:xfrm>
        </p:grpSpPr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D90D613B-8539-41E6-BA73-FADE472A645A}"/>
                </a:ext>
              </a:extLst>
            </p:cNvPr>
            <p:cNvCxnSpPr>
              <a:cxnSpLocks/>
              <a:stCxn id="282" idx="3"/>
              <a:endCxn id="278" idx="1"/>
            </p:cNvCxnSpPr>
            <p:nvPr/>
          </p:nvCxnSpPr>
          <p:spPr>
            <a:xfrm flipV="1">
              <a:off x="6320561" y="2889338"/>
              <a:ext cx="752302" cy="25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3B8BE638-DEEC-4933-83A9-D19C016CD74B}"/>
                </a:ext>
              </a:extLst>
            </p:cNvPr>
            <p:cNvGrpSpPr/>
            <p:nvPr/>
          </p:nvGrpSpPr>
          <p:grpSpPr>
            <a:xfrm>
              <a:off x="7072863" y="2665815"/>
              <a:ext cx="1255000" cy="447046"/>
              <a:chOff x="9978249" y="3182219"/>
              <a:chExt cx="1255000" cy="447046"/>
            </a:xfrm>
          </p:grpSpPr>
          <p:sp>
            <p:nvSpPr>
              <p:cNvPr id="278" name="Rectangle: Rounded Corners 277">
                <a:extLst>
                  <a:ext uri="{FF2B5EF4-FFF2-40B4-BE49-F238E27FC236}">
                    <a16:creationId xmlns:a16="http://schemas.microsoft.com/office/drawing/2014/main" id="{6B6B6A12-1D02-445A-9397-E8A91AC0E2E9}"/>
                  </a:ext>
                </a:extLst>
              </p:cNvPr>
              <p:cNvSpPr/>
              <p:nvPr/>
            </p:nvSpPr>
            <p:spPr bwMode="gray">
              <a:xfrm>
                <a:off x="9978249" y="3182219"/>
                <a:ext cx="1255000" cy="44704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05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E0BD3A4E-E510-46FD-8C76-C726B7264F30}"/>
                  </a:ext>
                </a:extLst>
              </p:cNvPr>
              <p:cNvSpPr txBox="1"/>
              <p:nvPr/>
            </p:nvSpPr>
            <p:spPr>
              <a:xfrm>
                <a:off x="10228484" y="3422347"/>
                <a:ext cx="530594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050" kern="0">
                    <a:ea typeface="Arial Unicode MS" pitchFamily="34" charset="-128"/>
                  </a:rPr>
                  <a:t>Functions</a:t>
                </a: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E0DF6F33-BBAD-406E-BB68-8ABD5A108A65}"/>
              </a:ext>
            </a:extLst>
          </p:cNvPr>
          <p:cNvGrpSpPr/>
          <p:nvPr/>
        </p:nvGrpSpPr>
        <p:grpSpPr>
          <a:xfrm>
            <a:off x="5411727" y="2200632"/>
            <a:ext cx="904226" cy="1581688"/>
            <a:chOff x="8321721" y="2617488"/>
            <a:chExt cx="904226" cy="1581688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266647AC-2E76-44B2-B1C3-AB603A0B3B92}"/>
                </a:ext>
              </a:extLst>
            </p:cNvPr>
            <p:cNvSpPr/>
            <p:nvPr/>
          </p:nvSpPr>
          <p:spPr bwMode="gray">
            <a:xfrm>
              <a:off x="8321721" y="2617488"/>
              <a:ext cx="904226" cy="1581688"/>
            </a:xfrm>
            <a:prstGeom prst="roundRect">
              <a:avLst>
                <a:gd name="adj" fmla="val 9240"/>
              </a:avLst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05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09CCB68-3A9F-4874-AF9D-6FA09373AF71}"/>
                </a:ext>
              </a:extLst>
            </p:cNvPr>
            <p:cNvSpPr txBox="1"/>
            <p:nvPr/>
          </p:nvSpPr>
          <p:spPr>
            <a:xfrm rot="16200000">
              <a:off x="7870749" y="3319163"/>
              <a:ext cx="143436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>
                  <a:ea typeface="Arial Unicode MS" pitchFamily="34" charset="-128"/>
                  <a:cs typeface="Arial Unicode MS" pitchFamily="34" charset="-128"/>
                </a:rPr>
                <a:t>Events routing</a:t>
              </a: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B8761DCA-2CFC-40AD-A41D-9FE7DF3D12DA}"/>
                </a:ext>
              </a:extLst>
            </p:cNvPr>
            <p:cNvSpPr/>
            <p:nvPr/>
          </p:nvSpPr>
          <p:spPr bwMode="gray">
            <a:xfrm>
              <a:off x="8890215" y="3225791"/>
              <a:ext cx="108880" cy="105965"/>
            </a:xfrm>
            <a:prstGeom prst="ellipse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DB8E86E3-1A25-40A8-9655-C271300059A7}"/>
                </a:ext>
              </a:extLst>
            </p:cNvPr>
            <p:cNvSpPr/>
            <p:nvPr/>
          </p:nvSpPr>
          <p:spPr bwMode="gray">
            <a:xfrm>
              <a:off x="9054667" y="3901438"/>
              <a:ext cx="108880" cy="105965"/>
            </a:xfrm>
            <a:prstGeom prst="ellipse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ED3AA3B-1BB7-4B60-90DC-A7B457E7CD52}"/>
                </a:ext>
              </a:extLst>
            </p:cNvPr>
            <p:cNvSpPr/>
            <p:nvPr/>
          </p:nvSpPr>
          <p:spPr bwMode="gray">
            <a:xfrm>
              <a:off x="8890215" y="3352222"/>
              <a:ext cx="108880" cy="105965"/>
            </a:xfrm>
            <a:prstGeom prst="ellipse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88B00A8-545C-4276-8EDA-AE959BF08EAD}"/>
                </a:ext>
              </a:extLst>
            </p:cNvPr>
            <p:cNvSpPr/>
            <p:nvPr/>
          </p:nvSpPr>
          <p:spPr bwMode="gray">
            <a:xfrm>
              <a:off x="9036145" y="3352222"/>
              <a:ext cx="108880" cy="105965"/>
            </a:xfrm>
            <a:prstGeom prst="ellipse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294" name="Picture 14" descr="Image result for open service broker logo">
            <a:extLst>
              <a:ext uri="{FF2B5EF4-FFF2-40B4-BE49-F238E27FC236}">
                <a16:creationId xmlns:a16="http://schemas.microsoft.com/office/drawing/2014/main" id="{0B532C27-625A-45FA-A305-155ED0084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36"/>
          <a:stretch/>
        </p:blipFill>
        <p:spPr bwMode="auto">
          <a:xfrm>
            <a:off x="10838901" y="3846769"/>
            <a:ext cx="736781" cy="72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272A4B12-30FD-4664-B0A5-E8288D34642B}"/>
              </a:ext>
            </a:extLst>
          </p:cNvPr>
          <p:cNvSpPr txBox="1"/>
          <p:nvPr/>
        </p:nvSpPr>
        <p:spPr>
          <a:xfrm>
            <a:off x="9562901" y="1827512"/>
            <a:ext cx="2155459" cy="1040813"/>
          </a:xfrm>
          <a:prstGeom prst="rect">
            <a:avLst/>
          </a:prstGeom>
          <a:noFill/>
          <a:ln>
            <a:noFill/>
          </a:ln>
        </p:spPr>
        <p:txBody>
          <a:bodyPr lIns="95247" tIns="76198" rIns="95247" bIns="76198" rtlCol="0" anchor="ctr"/>
          <a:lstStyle>
            <a:defPPr>
              <a:defRPr lang="de-DE"/>
            </a:defPPr>
            <a:lvl1pPr algn="ctr" defTabSz="96771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</a:rPr>
              <a:t>Any Open Service Broker (OSB) compatible service provider </a:t>
            </a: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08602B4-02DC-48EA-B9CD-E81BC300C66B}"/>
              </a:ext>
            </a:extLst>
          </p:cNvPr>
          <p:cNvGrpSpPr/>
          <p:nvPr/>
        </p:nvGrpSpPr>
        <p:grpSpPr>
          <a:xfrm>
            <a:off x="5388527" y="3873160"/>
            <a:ext cx="2957425" cy="447046"/>
            <a:chOff x="5393135" y="4042552"/>
            <a:chExt cx="2957425" cy="447046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3923BA3-F465-4EC9-BB0F-B93FBB6FCD8A}"/>
                </a:ext>
              </a:extLst>
            </p:cNvPr>
            <p:cNvGrpSpPr/>
            <p:nvPr/>
          </p:nvGrpSpPr>
          <p:grpSpPr>
            <a:xfrm>
              <a:off x="5393135" y="4042552"/>
              <a:ext cx="2957425" cy="447046"/>
              <a:chOff x="5416206" y="4042552"/>
              <a:chExt cx="2934352" cy="447046"/>
            </a:xfrm>
          </p:grpSpPr>
          <p:sp>
            <p:nvSpPr>
              <p:cNvPr id="299" name="Rectangle: Rounded Corners 298">
                <a:extLst>
                  <a:ext uri="{FF2B5EF4-FFF2-40B4-BE49-F238E27FC236}">
                    <a16:creationId xmlns:a16="http://schemas.microsoft.com/office/drawing/2014/main" id="{B59DD7E3-C4F1-4FC3-8F96-EC36015CDBC7}"/>
                  </a:ext>
                </a:extLst>
              </p:cNvPr>
              <p:cNvSpPr/>
              <p:nvPr/>
            </p:nvSpPr>
            <p:spPr bwMode="gray">
              <a:xfrm>
                <a:off x="5420479" y="4042552"/>
                <a:ext cx="2930079" cy="44704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05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EB9B1FC4-A319-4853-A8EA-AB6C38F5C4BD}"/>
                  </a:ext>
                </a:extLst>
              </p:cNvPr>
              <p:cNvSpPr txBox="1"/>
              <p:nvPr/>
            </p:nvSpPr>
            <p:spPr>
              <a:xfrm>
                <a:off x="5416206" y="4200758"/>
                <a:ext cx="1649565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050" kern="0">
                    <a:ea typeface="Arial Unicode MS" pitchFamily="34" charset="-128"/>
                    <a:cs typeface="Arial Unicode MS" pitchFamily="34" charset="-128"/>
                  </a:rPr>
                  <a:t>Service Management</a:t>
                </a:r>
              </a:p>
            </p:txBody>
          </p:sp>
        </p:grpSp>
        <p:pic>
          <p:nvPicPr>
            <p:cNvPr id="298" name="Picture 14" descr="Image result for open service broker logo">
              <a:extLst>
                <a:ext uri="{FF2B5EF4-FFF2-40B4-BE49-F238E27FC236}">
                  <a16:creationId xmlns:a16="http://schemas.microsoft.com/office/drawing/2014/main" id="{9C6B2738-D80B-44F0-B7C0-A6EBC9239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236"/>
            <a:stretch/>
          </p:blipFill>
          <p:spPr bwMode="auto">
            <a:xfrm>
              <a:off x="7982824" y="4123225"/>
              <a:ext cx="310622" cy="303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F0E950C-4361-4633-9F48-5DA7C99B91F4}"/>
              </a:ext>
            </a:extLst>
          </p:cNvPr>
          <p:cNvGrpSpPr/>
          <p:nvPr/>
        </p:nvGrpSpPr>
        <p:grpSpPr>
          <a:xfrm>
            <a:off x="9702024" y="3047810"/>
            <a:ext cx="1627108" cy="961516"/>
            <a:chOff x="9753091" y="3598272"/>
            <a:chExt cx="1867071" cy="1140740"/>
          </a:xfrm>
          <a:solidFill>
            <a:srgbClr val="FCD100"/>
          </a:solidFill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D487A03A-890C-48FC-9E85-7F50A3A54057}"/>
                </a:ext>
              </a:extLst>
            </p:cNvPr>
            <p:cNvGrpSpPr/>
            <p:nvPr/>
          </p:nvGrpSpPr>
          <p:grpSpPr>
            <a:xfrm>
              <a:off x="10360953" y="3760195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8" name="Hexagon 317">
                <a:extLst>
                  <a:ext uri="{FF2B5EF4-FFF2-40B4-BE49-F238E27FC236}">
                    <a16:creationId xmlns:a16="http://schemas.microsoft.com/office/drawing/2014/main" id="{B7ADD889-C504-48E3-BCD4-DB4C3E3B5A4D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9" name="Hexagon 318">
                <a:extLst>
                  <a:ext uri="{FF2B5EF4-FFF2-40B4-BE49-F238E27FC236}">
                    <a16:creationId xmlns:a16="http://schemas.microsoft.com/office/drawing/2014/main" id="{3A2D6EDB-697A-4FD4-87CA-560F089F3D4A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1CABC8D-CFA7-4EC5-AA32-6AE8360BD377}"/>
                </a:ext>
              </a:extLst>
            </p:cNvPr>
            <p:cNvGrpSpPr/>
            <p:nvPr/>
          </p:nvGrpSpPr>
          <p:grpSpPr>
            <a:xfrm>
              <a:off x="10663322" y="3929548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6" name="Hexagon 315">
                <a:extLst>
                  <a:ext uri="{FF2B5EF4-FFF2-40B4-BE49-F238E27FC236}">
                    <a16:creationId xmlns:a16="http://schemas.microsoft.com/office/drawing/2014/main" id="{8D0346D0-1D24-45D4-BAB8-961C173028FC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7" name="Hexagon 316">
                <a:extLst>
                  <a:ext uri="{FF2B5EF4-FFF2-40B4-BE49-F238E27FC236}">
                    <a16:creationId xmlns:a16="http://schemas.microsoft.com/office/drawing/2014/main" id="{EDCC55B7-C77C-47D9-8575-FD680EB31837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9A899214-2152-4EA1-8A36-FEE43F4C1A8B}"/>
                </a:ext>
              </a:extLst>
            </p:cNvPr>
            <p:cNvGrpSpPr/>
            <p:nvPr/>
          </p:nvGrpSpPr>
          <p:grpSpPr>
            <a:xfrm>
              <a:off x="10971231" y="3760195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4" name="Hexagon 313">
                <a:extLst>
                  <a:ext uri="{FF2B5EF4-FFF2-40B4-BE49-F238E27FC236}">
                    <a16:creationId xmlns:a16="http://schemas.microsoft.com/office/drawing/2014/main" id="{8614E682-DC9E-413C-9D9A-EA5C834ECC14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5" name="Hexagon 314">
                <a:extLst>
                  <a:ext uri="{FF2B5EF4-FFF2-40B4-BE49-F238E27FC236}">
                    <a16:creationId xmlns:a16="http://schemas.microsoft.com/office/drawing/2014/main" id="{9A9197EA-48F8-48BF-A469-FE82314C27C5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D3D2E539-6DA7-4BD5-8BE7-2422940E0201}"/>
                </a:ext>
              </a:extLst>
            </p:cNvPr>
            <p:cNvGrpSpPr/>
            <p:nvPr/>
          </p:nvGrpSpPr>
          <p:grpSpPr>
            <a:xfrm>
              <a:off x="11273600" y="3598272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2" name="Hexagon 311">
                <a:extLst>
                  <a:ext uri="{FF2B5EF4-FFF2-40B4-BE49-F238E27FC236}">
                    <a16:creationId xmlns:a16="http://schemas.microsoft.com/office/drawing/2014/main" id="{AB56C6CE-5A72-4ECC-AB28-0848BEA24649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3" name="Hexagon 312">
                <a:extLst>
                  <a:ext uri="{FF2B5EF4-FFF2-40B4-BE49-F238E27FC236}">
                    <a16:creationId xmlns:a16="http://schemas.microsoft.com/office/drawing/2014/main" id="{29405585-30BD-4F20-B9A8-BF79E51CC064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652A4653-76A1-4DAB-87F4-D4D54B0E30B2}"/>
                </a:ext>
              </a:extLst>
            </p:cNvPr>
            <p:cNvGrpSpPr/>
            <p:nvPr/>
          </p:nvGrpSpPr>
          <p:grpSpPr>
            <a:xfrm>
              <a:off x="9753091" y="4103582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10" name="Hexagon 309">
                <a:extLst>
                  <a:ext uri="{FF2B5EF4-FFF2-40B4-BE49-F238E27FC236}">
                    <a16:creationId xmlns:a16="http://schemas.microsoft.com/office/drawing/2014/main" id="{6F0A0C19-D6A5-4811-8AB0-3E2E41CD77F9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1" name="Hexagon 310">
                <a:extLst>
                  <a:ext uri="{FF2B5EF4-FFF2-40B4-BE49-F238E27FC236}">
                    <a16:creationId xmlns:a16="http://schemas.microsoft.com/office/drawing/2014/main" id="{3FEF55F8-CBFF-4D8A-8878-55688B63D4B3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AB5015AA-3D24-4970-B13F-B1D4FB8FF284}"/>
                </a:ext>
              </a:extLst>
            </p:cNvPr>
            <p:cNvGrpSpPr/>
            <p:nvPr/>
          </p:nvGrpSpPr>
          <p:grpSpPr>
            <a:xfrm>
              <a:off x="10061000" y="3934229"/>
              <a:ext cx="346562" cy="635430"/>
              <a:chOff x="9967913" y="3490999"/>
              <a:chExt cx="346562" cy="635430"/>
            </a:xfrm>
            <a:grpFill/>
          </p:grpSpPr>
          <p:sp>
            <p:nvSpPr>
              <p:cNvPr id="308" name="Hexagon 307">
                <a:extLst>
                  <a:ext uri="{FF2B5EF4-FFF2-40B4-BE49-F238E27FC236}">
                    <a16:creationId xmlns:a16="http://schemas.microsoft.com/office/drawing/2014/main" id="{B92F3A20-8D83-4B9A-832F-87202DCE60C9}"/>
                  </a:ext>
                </a:extLst>
              </p:cNvPr>
              <p:cNvSpPr/>
              <p:nvPr/>
            </p:nvSpPr>
            <p:spPr bwMode="gray">
              <a:xfrm>
                <a:off x="9967913" y="349099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09" name="Hexagon 308">
                <a:extLst>
                  <a:ext uri="{FF2B5EF4-FFF2-40B4-BE49-F238E27FC236}">
                    <a16:creationId xmlns:a16="http://schemas.microsoft.com/office/drawing/2014/main" id="{95A0D356-2DCA-437E-8FBE-30E2F99D81DA}"/>
                  </a:ext>
                </a:extLst>
              </p:cNvPr>
              <p:cNvSpPr/>
              <p:nvPr/>
            </p:nvSpPr>
            <p:spPr bwMode="gray">
              <a:xfrm>
                <a:off x="9967913" y="3827669"/>
                <a:ext cx="346562" cy="298760"/>
              </a:xfrm>
              <a:prstGeom prst="hexagon">
                <a:avLst/>
              </a:prstGeom>
              <a:grpFill/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82E6DDF7-5825-4AD5-AB30-B563716512A1}"/>
              </a:ext>
            </a:extLst>
          </p:cNvPr>
          <p:cNvGrpSpPr/>
          <p:nvPr/>
        </p:nvGrpSpPr>
        <p:grpSpPr>
          <a:xfrm>
            <a:off x="7113960" y="3904226"/>
            <a:ext cx="718350" cy="371185"/>
            <a:chOff x="7259773" y="4081985"/>
            <a:chExt cx="718350" cy="371185"/>
          </a:xfrm>
        </p:grpSpPr>
        <p:sp>
          <p:nvSpPr>
            <p:cNvPr id="321" name="Hexagon 320">
              <a:extLst>
                <a:ext uri="{FF2B5EF4-FFF2-40B4-BE49-F238E27FC236}">
                  <a16:creationId xmlns:a16="http://schemas.microsoft.com/office/drawing/2014/main" id="{DF1252A7-CBFB-4A4E-950A-C3C40E870B84}"/>
                </a:ext>
              </a:extLst>
            </p:cNvPr>
            <p:cNvSpPr/>
            <p:nvPr/>
          </p:nvSpPr>
          <p:spPr bwMode="gray">
            <a:xfrm>
              <a:off x="7259773" y="4148504"/>
              <a:ext cx="127923" cy="110278"/>
            </a:xfrm>
            <a:prstGeom prst="hexagon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FD5AB227-689F-491F-9067-ACF1EB2C1305}"/>
                </a:ext>
              </a:extLst>
            </p:cNvPr>
            <p:cNvGrpSpPr/>
            <p:nvPr/>
          </p:nvGrpSpPr>
          <p:grpSpPr>
            <a:xfrm>
              <a:off x="7377431" y="4212649"/>
              <a:ext cx="127923" cy="240521"/>
              <a:chOff x="3559723" y="4482336"/>
              <a:chExt cx="127923" cy="240521"/>
            </a:xfrm>
          </p:grpSpPr>
          <p:sp>
            <p:nvSpPr>
              <p:cNvPr id="335" name="Hexagon 334">
                <a:extLst>
                  <a:ext uri="{FF2B5EF4-FFF2-40B4-BE49-F238E27FC236}">
                    <a16:creationId xmlns:a16="http://schemas.microsoft.com/office/drawing/2014/main" id="{6BD965E7-9C37-48AB-BE58-5AA30B195D45}"/>
                  </a:ext>
                </a:extLst>
              </p:cNvPr>
              <p:cNvSpPr/>
              <p:nvPr/>
            </p:nvSpPr>
            <p:spPr bwMode="gray">
              <a:xfrm>
                <a:off x="3559723" y="4482336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36" name="Hexagon 335">
                <a:extLst>
                  <a:ext uri="{FF2B5EF4-FFF2-40B4-BE49-F238E27FC236}">
                    <a16:creationId xmlns:a16="http://schemas.microsoft.com/office/drawing/2014/main" id="{727610DF-C06C-46AF-B4EE-F52A1DC40B7C}"/>
                  </a:ext>
                </a:extLst>
              </p:cNvPr>
              <p:cNvSpPr/>
              <p:nvPr/>
            </p:nvSpPr>
            <p:spPr bwMode="gray">
              <a:xfrm>
                <a:off x="3559723" y="4612579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611C9E25-B811-4B16-8EF2-E8C881DA3CFD}"/>
                </a:ext>
              </a:extLst>
            </p:cNvPr>
            <p:cNvGrpSpPr/>
            <p:nvPr/>
          </p:nvGrpSpPr>
          <p:grpSpPr>
            <a:xfrm>
              <a:off x="7495335" y="4148504"/>
              <a:ext cx="127923" cy="240521"/>
              <a:chOff x="3559723" y="4482336"/>
              <a:chExt cx="127923" cy="240521"/>
            </a:xfrm>
          </p:grpSpPr>
          <p:sp>
            <p:nvSpPr>
              <p:cNvPr id="333" name="Hexagon 332">
                <a:extLst>
                  <a:ext uri="{FF2B5EF4-FFF2-40B4-BE49-F238E27FC236}">
                    <a16:creationId xmlns:a16="http://schemas.microsoft.com/office/drawing/2014/main" id="{92BE5A76-99AD-4A68-90A8-CC4E19D59580}"/>
                  </a:ext>
                </a:extLst>
              </p:cNvPr>
              <p:cNvSpPr/>
              <p:nvPr/>
            </p:nvSpPr>
            <p:spPr bwMode="gray">
              <a:xfrm>
                <a:off x="3559723" y="4482336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34" name="Hexagon 333">
                <a:extLst>
                  <a:ext uri="{FF2B5EF4-FFF2-40B4-BE49-F238E27FC236}">
                    <a16:creationId xmlns:a16="http://schemas.microsoft.com/office/drawing/2014/main" id="{9D1FC7D2-3B4F-4EAA-85EE-4A34E153EC53}"/>
                  </a:ext>
                </a:extLst>
              </p:cNvPr>
              <p:cNvSpPr/>
              <p:nvPr/>
            </p:nvSpPr>
            <p:spPr bwMode="gray">
              <a:xfrm>
                <a:off x="3559723" y="4612579"/>
                <a:ext cx="127923" cy="110278"/>
              </a:xfrm>
              <a:prstGeom prst="hexagon">
                <a:avLst/>
              </a:prstGeom>
              <a:solidFill>
                <a:schemeClr val="accent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D59FC417-478F-499B-815F-4DCB739D3334}"/>
                </a:ext>
              </a:extLst>
            </p:cNvPr>
            <p:cNvGrpSpPr/>
            <p:nvPr/>
          </p:nvGrpSpPr>
          <p:grpSpPr>
            <a:xfrm>
              <a:off x="7615375" y="4212649"/>
              <a:ext cx="127923" cy="240521"/>
              <a:chOff x="3559723" y="4482336"/>
              <a:chExt cx="127923" cy="240521"/>
            </a:xfrm>
          </p:grpSpPr>
          <p:sp>
            <p:nvSpPr>
              <p:cNvPr id="331" name="Hexagon 330">
                <a:extLst>
                  <a:ext uri="{FF2B5EF4-FFF2-40B4-BE49-F238E27FC236}">
                    <a16:creationId xmlns:a16="http://schemas.microsoft.com/office/drawing/2014/main" id="{9671E213-73E3-401E-B58D-B30755594A65}"/>
                  </a:ext>
                </a:extLst>
              </p:cNvPr>
              <p:cNvSpPr/>
              <p:nvPr/>
            </p:nvSpPr>
            <p:spPr bwMode="gray">
              <a:xfrm>
                <a:off x="3559723" y="4482336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32" name="Hexagon 331">
                <a:extLst>
                  <a:ext uri="{FF2B5EF4-FFF2-40B4-BE49-F238E27FC236}">
                    <a16:creationId xmlns:a16="http://schemas.microsoft.com/office/drawing/2014/main" id="{C389A4C3-0A05-4097-B737-1B00B0321F75}"/>
                  </a:ext>
                </a:extLst>
              </p:cNvPr>
              <p:cNvSpPr/>
              <p:nvPr/>
            </p:nvSpPr>
            <p:spPr bwMode="gray">
              <a:xfrm>
                <a:off x="3559723" y="4612579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62B909A-1179-414A-BE0E-44F9E10AC16C}"/>
                </a:ext>
              </a:extLst>
            </p:cNvPr>
            <p:cNvGrpSpPr/>
            <p:nvPr/>
          </p:nvGrpSpPr>
          <p:grpSpPr>
            <a:xfrm>
              <a:off x="7732542" y="4148504"/>
              <a:ext cx="127923" cy="240521"/>
              <a:chOff x="3559723" y="4482336"/>
              <a:chExt cx="127923" cy="240521"/>
            </a:xfrm>
          </p:grpSpPr>
          <p:sp>
            <p:nvSpPr>
              <p:cNvPr id="329" name="Hexagon 328">
                <a:extLst>
                  <a:ext uri="{FF2B5EF4-FFF2-40B4-BE49-F238E27FC236}">
                    <a16:creationId xmlns:a16="http://schemas.microsoft.com/office/drawing/2014/main" id="{58946A33-66DF-42B0-BB28-46E68322BF0A}"/>
                  </a:ext>
                </a:extLst>
              </p:cNvPr>
              <p:cNvSpPr/>
              <p:nvPr/>
            </p:nvSpPr>
            <p:spPr bwMode="gray">
              <a:xfrm>
                <a:off x="3559723" y="4482336"/>
                <a:ext cx="127923" cy="110278"/>
              </a:xfrm>
              <a:prstGeom prst="hexagon">
                <a:avLst/>
              </a:prstGeom>
              <a:solidFill>
                <a:schemeClr val="accent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30" name="Hexagon 329">
                <a:extLst>
                  <a:ext uri="{FF2B5EF4-FFF2-40B4-BE49-F238E27FC236}">
                    <a16:creationId xmlns:a16="http://schemas.microsoft.com/office/drawing/2014/main" id="{DBAAB8D4-8AF9-462E-A2BE-ADCC8729EA1A}"/>
                  </a:ext>
                </a:extLst>
              </p:cNvPr>
              <p:cNvSpPr/>
              <p:nvPr/>
            </p:nvSpPr>
            <p:spPr bwMode="gray">
              <a:xfrm>
                <a:off x="3559723" y="4612579"/>
                <a:ext cx="127923" cy="110278"/>
              </a:xfrm>
              <a:prstGeom prst="hexagon">
                <a:avLst/>
              </a:prstGeom>
              <a:solidFill>
                <a:schemeClr val="tx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en-US" sz="1800" ker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26" name="Hexagon 325">
              <a:extLst>
                <a:ext uri="{FF2B5EF4-FFF2-40B4-BE49-F238E27FC236}">
                  <a16:creationId xmlns:a16="http://schemas.microsoft.com/office/drawing/2014/main" id="{CC5CEEC6-5CE1-4890-81C0-20443E4FAE26}"/>
                </a:ext>
              </a:extLst>
            </p:cNvPr>
            <p:cNvSpPr/>
            <p:nvPr/>
          </p:nvSpPr>
          <p:spPr bwMode="gray">
            <a:xfrm>
              <a:off x="7850200" y="4342892"/>
              <a:ext cx="127923" cy="110278"/>
            </a:xfrm>
            <a:prstGeom prst="hexagon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7" name="Hexagon 326">
              <a:extLst>
                <a:ext uri="{FF2B5EF4-FFF2-40B4-BE49-F238E27FC236}">
                  <a16:creationId xmlns:a16="http://schemas.microsoft.com/office/drawing/2014/main" id="{3C24486B-2179-484D-909D-456143C1CF64}"/>
                </a:ext>
              </a:extLst>
            </p:cNvPr>
            <p:cNvSpPr/>
            <p:nvPr/>
          </p:nvSpPr>
          <p:spPr bwMode="gray">
            <a:xfrm>
              <a:off x="7849009" y="4081985"/>
              <a:ext cx="127923" cy="110278"/>
            </a:xfrm>
            <a:prstGeom prst="hexagon">
              <a:avLst/>
            </a:prstGeom>
            <a:solidFill>
              <a:schemeClr val="tx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8" name="Hexagon 327">
              <a:extLst>
                <a:ext uri="{FF2B5EF4-FFF2-40B4-BE49-F238E27FC236}">
                  <a16:creationId xmlns:a16="http://schemas.microsoft.com/office/drawing/2014/main" id="{3DDF5754-50F8-4B59-9556-9C73E8ECB5B2}"/>
                </a:ext>
              </a:extLst>
            </p:cNvPr>
            <p:cNvSpPr/>
            <p:nvPr/>
          </p:nvSpPr>
          <p:spPr bwMode="gray">
            <a:xfrm>
              <a:off x="7618187" y="4081985"/>
              <a:ext cx="127923" cy="110278"/>
            </a:xfrm>
            <a:prstGeom prst="hexagon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800" ker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342" name="Picture 341">
            <a:extLst>
              <a:ext uri="{FF2B5EF4-FFF2-40B4-BE49-F238E27FC236}">
                <a16:creationId xmlns:a16="http://schemas.microsoft.com/office/drawing/2014/main" id="{2DA154E3-C1A9-4624-901B-3BD7239F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567" y="4389480"/>
            <a:ext cx="841917" cy="296346"/>
          </a:xfrm>
          <a:prstGeom prst="rect">
            <a:avLst/>
          </a:prstGeom>
        </p:spPr>
      </p:pic>
      <p:grpSp>
        <p:nvGrpSpPr>
          <p:cNvPr id="343" name="Group 342">
            <a:extLst>
              <a:ext uri="{FF2B5EF4-FFF2-40B4-BE49-F238E27FC236}">
                <a16:creationId xmlns:a16="http://schemas.microsoft.com/office/drawing/2014/main" id="{E8F7C183-7ABB-4567-AEF2-B9F5A89E61E2}"/>
              </a:ext>
            </a:extLst>
          </p:cNvPr>
          <p:cNvGrpSpPr/>
          <p:nvPr/>
        </p:nvGrpSpPr>
        <p:grpSpPr>
          <a:xfrm>
            <a:off x="5385057" y="1690195"/>
            <a:ext cx="2953118" cy="359808"/>
            <a:chOff x="5420479" y="4193158"/>
            <a:chExt cx="2930079" cy="359808"/>
          </a:xfrm>
        </p:grpSpPr>
        <p:sp>
          <p:nvSpPr>
            <p:cNvPr id="344" name="Rectangle: Rounded Corners 351">
              <a:extLst>
                <a:ext uri="{FF2B5EF4-FFF2-40B4-BE49-F238E27FC236}">
                  <a16:creationId xmlns:a16="http://schemas.microsoft.com/office/drawing/2014/main" id="{EE23526E-6E1A-44E8-81B6-CFE27D016516}"/>
                </a:ext>
              </a:extLst>
            </p:cNvPr>
            <p:cNvSpPr/>
            <p:nvPr/>
          </p:nvSpPr>
          <p:spPr bwMode="gray">
            <a:xfrm>
              <a:off x="5420479" y="4193158"/>
              <a:ext cx="2930079" cy="35980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050" ker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94A01A57-A770-4E0E-A741-B785DEB963E7}"/>
                </a:ext>
              </a:extLst>
            </p:cNvPr>
            <p:cNvSpPr txBox="1"/>
            <p:nvPr/>
          </p:nvSpPr>
          <p:spPr>
            <a:xfrm>
              <a:off x="5481013" y="4303398"/>
              <a:ext cx="1649565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050" kern="0">
                  <a:ea typeface="Arial Unicode MS" pitchFamily="34" charset="-128"/>
                  <a:cs typeface="Arial Unicode MS" pitchFamily="34" charset="-128"/>
                </a:rPr>
                <a:t>Observability</a:t>
              </a:r>
            </a:p>
          </p:txBody>
        </p:sp>
      </p:grpSp>
      <p:pic>
        <p:nvPicPr>
          <p:cNvPr id="351" name="Picture 350">
            <a:extLst>
              <a:ext uri="{FF2B5EF4-FFF2-40B4-BE49-F238E27FC236}">
                <a16:creationId xmlns:a16="http://schemas.microsoft.com/office/drawing/2014/main" id="{8CA80CE6-10AF-44C4-A88C-6BCA11BBE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639" y="1288452"/>
            <a:ext cx="185374" cy="278565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3A87D9F8-39CC-4D11-9D19-162856C9D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152" y="2341287"/>
            <a:ext cx="300832" cy="242228"/>
          </a:xfrm>
          <a:prstGeom prst="rect">
            <a:avLst/>
          </a:prstGeom>
        </p:spPr>
      </p:pic>
      <p:pic>
        <p:nvPicPr>
          <p:cNvPr id="353" name="Picture 352">
            <a:extLst>
              <a:ext uri="{FF2B5EF4-FFF2-40B4-BE49-F238E27FC236}">
                <a16:creationId xmlns:a16="http://schemas.microsoft.com/office/drawing/2014/main" id="{6D223E3B-33AE-4FD0-BB57-C670529B8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023" y="2794300"/>
            <a:ext cx="226020" cy="181989"/>
          </a:xfrm>
          <a:prstGeom prst="rect">
            <a:avLst/>
          </a:prstGeom>
        </p:spPr>
      </p:pic>
      <p:pic>
        <p:nvPicPr>
          <p:cNvPr id="356" name="Picture 35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5A937EF-40BA-4230-9AB4-29DB1FD9A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560" y="1740360"/>
            <a:ext cx="265169" cy="262859"/>
          </a:xfrm>
          <a:prstGeom prst="rect">
            <a:avLst/>
          </a:prstGeom>
        </p:spPr>
      </p:pic>
      <p:pic>
        <p:nvPicPr>
          <p:cNvPr id="360" name="Picture 35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E860A0AB-3731-45AA-95D2-A72F0BF74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741" y="1701013"/>
            <a:ext cx="324169" cy="324169"/>
          </a:xfrm>
          <a:prstGeom prst="rect">
            <a:avLst/>
          </a:prstGeom>
        </p:spPr>
      </p:pic>
      <p:pic>
        <p:nvPicPr>
          <p:cNvPr id="364" name="Picture 363">
            <a:extLst>
              <a:ext uri="{FF2B5EF4-FFF2-40B4-BE49-F238E27FC236}">
                <a16:creationId xmlns:a16="http://schemas.microsoft.com/office/drawing/2014/main" id="{9F844887-3893-445B-997D-53F72C2C0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273" y="1735545"/>
            <a:ext cx="283166" cy="283166"/>
          </a:xfrm>
          <a:prstGeom prst="rect">
            <a:avLst/>
          </a:prstGeom>
        </p:spPr>
      </p:pic>
      <p:pic>
        <p:nvPicPr>
          <p:cNvPr id="369" name="Picture 36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B09349-A5F1-43FA-93EB-826347B5B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804" y="5155835"/>
            <a:ext cx="1524766" cy="329322"/>
          </a:xfrm>
          <a:prstGeom prst="rect">
            <a:avLst/>
          </a:prstGeom>
        </p:spPr>
      </p:pic>
      <p:pic>
        <p:nvPicPr>
          <p:cNvPr id="373" name="Picture 372" descr="A close up of a sign&#10;&#10;Description generated with high confidence">
            <a:extLst>
              <a:ext uri="{FF2B5EF4-FFF2-40B4-BE49-F238E27FC236}">
                <a16:creationId xmlns:a16="http://schemas.microsoft.com/office/drawing/2014/main" id="{772EA284-AAED-4C55-BD22-6FBD8F9D17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9801" y="5712907"/>
            <a:ext cx="361819" cy="361819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0954F9A2-1EE4-47B1-8C58-CF2DC095CB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781" r="77141" b="24719"/>
          <a:stretch/>
        </p:blipFill>
        <p:spPr>
          <a:xfrm>
            <a:off x="6720924" y="5714879"/>
            <a:ext cx="291274" cy="321733"/>
          </a:xfrm>
          <a:prstGeom prst="rect">
            <a:avLst/>
          </a:prstGeom>
        </p:spPr>
      </p:pic>
      <p:pic>
        <p:nvPicPr>
          <p:cNvPr id="377" name="Picture 376" descr="A close up of a logo&#10;&#10;Description generated with high confidence">
            <a:extLst>
              <a:ext uri="{FF2B5EF4-FFF2-40B4-BE49-F238E27FC236}">
                <a16:creationId xmlns:a16="http://schemas.microsoft.com/office/drawing/2014/main" id="{DD993328-2710-4C91-B6A7-0D8D1CA304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6016" y="5655598"/>
            <a:ext cx="471118" cy="4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6E81-24E7-4E43-8FA5-495F919F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 err="1">
                <a:latin typeface="Arial"/>
                <a:cs typeface="Arial"/>
              </a:rPr>
              <a:t>Kyma</a:t>
            </a:r>
            <a:r>
              <a:rPr lang="en-US" sz="3200" dirty="0">
                <a:latin typeface="Arial"/>
                <a:cs typeface="Arial"/>
              </a:rPr>
              <a:t> glue - cause </a:t>
            </a:r>
            <a:r>
              <a:rPr lang="en-US" sz="3200" dirty="0"/>
              <a:t>reinventing the wheel sucks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7920CE-24A1-1748-A9D1-0B4D2BC3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037" y="2664412"/>
            <a:ext cx="637289" cy="631737"/>
          </a:xfrm>
          <a:prstGeom prst="rect">
            <a:avLst/>
          </a:prstGeom>
        </p:spPr>
      </p:pic>
      <p:pic>
        <p:nvPicPr>
          <p:cNvPr id="8" name="Picture 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7AD6388C-48C0-B545-A43C-FD256FDC7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037" y="1745726"/>
            <a:ext cx="637289" cy="637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06956-858D-2A43-AC6C-9A51035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504" y="1763404"/>
            <a:ext cx="588548" cy="588548"/>
          </a:xfrm>
          <a:prstGeom prst="rect">
            <a:avLst/>
          </a:prstGeom>
        </p:spPr>
      </p:pic>
      <p:pic>
        <p:nvPicPr>
          <p:cNvPr id="10" name="Picture 14" descr="Image result for open service broker logo">
            <a:extLst>
              <a:ext uri="{FF2B5EF4-FFF2-40B4-BE49-F238E27FC236}">
                <a16:creationId xmlns:a16="http://schemas.microsoft.com/office/drawing/2014/main" id="{4A4348E0-DD0B-E54F-9DAA-7CA169ADF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36"/>
          <a:stretch/>
        </p:blipFill>
        <p:spPr bwMode="auto">
          <a:xfrm>
            <a:off x="1300626" y="3143428"/>
            <a:ext cx="645895" cy="63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7A55C-4A70-7D40-9499-1E9C14F84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589" y="2341534"/>
            <a:ext cx="631737" cy="631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20F99-D0EF-D449-ACA8-B09571F69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318" y="2335982"/>
            <a:ext cx="637289" cy="637289"/>
          </a:xfrm>
          <a:prstGeom prst="rect">
            <a:avLst/>
          </a:prstGeom>
        </p:spPr>
      </p:pic>
      <p:pic>
        <p:nvPicPr>
          <p:cNvPr id="1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EDEE6F-365B-874C-A2A4-CA5214755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2063" y="4266570"/>
            <a:ext cx="781696" cy="631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A803A-2E1E-4642-A868-A643BB49F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8411" y="1697148"/>
            <a:ext cx="421793" cy="633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2EE3CC-F0A0-4B41-9449-7189430FF1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5571" y="4854860"/>
            <a:ext cx="637290" cy="637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7C25D8-DD9D-B744-8BDB-D0A8759741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475" y="2121198"/>
            <a:ext cx="649786" cy="6372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8607D9-7E5F-C743-8F57-FD0EBC0C03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6322" y="3723456"/>
            <a:ext cx="651281" cy="6338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9E16D3-DE91-064E-AB41-73022943C6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76261" y="4189331"/>
            <a:ext cx="847800" cy="847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954E80-04FC-9543-A54E-E3403C386E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9504" y="2658860"/>
            <a:ext cx="637289" cy="6372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C18EF0-8A43-9147-870C-43A3B14F801D}"/>
              </a:ext>
            </a:extLst>
          </p:cNvPr>
          <p:cNvSpPr txBox="1"/>
          <p:nvPr/>
        </p:nvSpPr>
        <p:spPr>
          <a:xfrm>
            <a:off x="4223556" y="2710400"/>
            <a:ext cx="7136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3ADBFC-D637-4E4B-B6C5-CC9FF8859CB1}"/>
              </a:ext>
            </a:extLst>
          </p:cNvPr>
          <p:cNvSpPr txBox="1"/>
          <p:nvPr/>
        </p:nvSpPr>
        <p:spPr>
          <a:xfrm>
            <a:off x="928204" y="2925120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OpenAPI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E4F136-549C-A942-8331-DE16DCB5A113}"/>
              </a:ext>
            </a:extLst>
          </p:cNvPr>
          <p:cNvSpPr txBox="1"/>
          <p:nvPr/>
        </p:nvSpPr>
        <p:spPr>
          <a:xfrm>
            <a:off x="1052743" y="3780568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Service Broker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A126F-5825-9540-8879-62EEC42CD54E}"/>
              </a:ext>
            </a:extLst>
          </p:cNvPr>
          <p:cNvSpPr txBox="1"/>
          <p:nvPr/>
        </p:nvSpPr>
        <p:spPr>
          <a:xfrm>
            <a:off x="1696703" y="2925120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AsyncAPI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DB79BF-71CB-C64F-8CC7-5DA649A830E2}"/>
              </a:ext>
            </a:extLst>
          </p:cNvPr>
          <p:cNvSpPr txBox="1"/>
          <p:nvPr/>
        </p:nvSpPr>
        <p:spPr>
          <a:xfrm>
            <a:off x="9414695" y="2388590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91A2E-5490-9B48-9CF0-5D68BE3A2B0B}"/>
              </a:ext>
            </a:extLst>
          </p:cNvPr>
          <p:cNvSpPr txBox="1"/>
          <p:nvPr/>
        </p:nvSpPr>
        <p:spPr>
          <a:xfrm>
            <a:off x="10227989" y="2388590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692772-16D1-014C-8700-0511FEB4B97B}"/>
              </a:ext>
            </a:extLst>
          </p:cNvPr>
          <p:cNvSpPr txBox="1"/>
          <p:nvPr/>
        </p:nvSpPr>
        <p:spPr>
          <a:xfrm>
            <a:off x="9531238" y="3307998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Loki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B7F3D-5234-4341-800C-45823FF880E6}"/>
              </a:ext>
            </a:extLst>
          </p:cNvPr>
          <p:cNvSpPr txBox="1"/>
          <p:nvPr/>
        </p:nvSpPr>
        <p:spPr>
          <a:xfrm>
            <a:off x="10115875" y="3307998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6ACAC1-4276-394A-BC5D-1010CA41136C}"/>
              </a:ext>
            </a:extLst>
          </p:cNvPr>
          <p:cNvSpPr txBox="1"/>
          <p:nvPr/>
        </p:nvSpPr>
        <p:spPr>
          <a:xfrm>
            <a:off x="3674892" y="500603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D881B0-45C6-F643-9BED-B4560A9B2E84}"/>
              </a:ext>
            </a:extLst>
          </p:cNvPr>
          <p:cNvSpPr txBox="1"/>
          <p:nvPr/>
        </p:nvSpPr>
        <p:spPr>
          <a:xfrm>
            <a:off x="4473391" y="5004697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Knative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601CC2-3D2D-A345-AECA-F252B4988372}"/>
              </a:ext>
            </a:extLst>
          </p:cNvPr>
          <p:cNvSpPr txBox="1"/>
          <p:nvPr/>
        </p:nvSpPr>
        <p:spPr>
          <a:xfrm>
            <a:off x="7028258" y="4356771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Dex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0FC3C5-1798-784A-A344-59884982B3DB}"/>
              </a:ext>
            </a:extLst>
          </p:cNvPr>
          <p:cNvSpPr txBox="1"/>
          <p:nvPr/>
        </p:nvSpPr>
        <p:spPr>
          <a:xfrm>
            <a:off x="6582397" y="2330984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1AFF0-DC09-A74D-BDFC-FB02FF42318E}"/>
              </a:ext>
            </a:extLst>
          </p:cNvPr>
          <p:cNvSpPr txBox="1"/>
          <p:nvPr/>
        </p:nvSpPr>
        <p:spPr>
          <a:xfrm>
            <a:off x="9439253" y="5503808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Minio</a:t>
            </a:r>
            <a:endParaRPr lang="en-US" sz="8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20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50F8-FD5E-B147-9813-C416172CD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621" y="3128618"/>
            <a:ext cx="5206589" cy="646331"/>
          </a:xfrm>
        </p:spPr>
        <p:txBody>
          <a:bodyPr/>
          <a:lstStyle/>
          <a:p>
            <a:r>
              <a:rPr lang="en-US" sz="3600" dirty="0"/>
              <a:t>There is more…</a:t>
            </a:r>
          </a:p>
        </p:txBody>
      </p:sp>
    </p:spTree>
    <p:extLst>
      <p:ext uri="{BB962C8B-B14F-4D97-AF65-F5344CB8AC3E}">
        <p14:creationId xmlns:p14="http://schemas.microsoft.com/office/powerpoint/2010/main" val="7497654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nal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FFE9B1F2B93241A7F2935E8B6A9DA2" ma:contentTypeVersion="10" ma:contentTypeDescription="Create a new document." ma:contentTypeScope="" ma:versionID="5e54f9f7e0bc81b220720b3a1a166199">
  <xsd:schema xmlns:xsd="http://www.w3.org/2001/XMLSchema" xmlns:xs="http://www.w3.org/2001/XMLSchema" xmlns:p="http://schemas.microsoft.com/office/2006/metadata/properties" xmlns:ns2="c474bbb4-271a-47e8-a7e4-b4297cec73e7" xmlns:ns3="4495f58f-e14c-430d-a525-d1222e224f49" targetNamespace="http://schemas.microsoft.com/office/2006/metadata/properties" ma:root="true" ma:fieldsID="cab4b1b8b8dd7dc305dfe4379b309cb1" ns2:_="" ns3:_="">
    <xsd:import namespace="c474bbb4-271a-47e8-a7e4-b4297cec73e7"/>
    <xsd:import namespace="4495f58f-e14c-430d-a525-d1222e224f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74bbb4-271a-47e8-a7e4-b4297cec73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5f58f-e14c-430d-a525-d1222e224f4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56C447-AF3F-467B-B577-17D733BEB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74bbb4-271a-47e8-a7e4-b4297cec73e7"/>
    <ds:schemaRef ds:uri="4495f58f-e14c-430d-a525-d1222e224f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F61730-9791-4C3B-A657-3D1E2A9B03AE}">
  <ds:schemaRefs>
    <ds:schemaRef ds:uri="http://purl.org/dc/elements/1.1/"/>
    <ds:schemaRef ds:uri="http://schemas.microsoft.com/office/2006/metadata/properties"/>
    <ds:schemaRef ds:uri="c474bbb4-271a-47e8-a7e4-b4297cec73e7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495f58f-e14c-430d-a525-d1222e224f4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82C4A8E-CD4C-48DF-A908-4456E9DC22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1411</Words>
  <Application>Microsoft Macintosh PowerPoint</Application>
  <PresentationFormat>Widescreen</PresentationFormat>
  <Paragraphs>191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Title slide</vt:lpstr>
      <vt:lpstr>Content slide</vt:lpstr>
      <vt:lpstr>Final slide</vt:lpstr>
      <vt:lpstr>Modernize your monolith in a cloud-native fashion</vt:lpstr>
      <vt:lpstr>What is Kyma?</vt:lpstr>
      <vt:lpstr>What does Kyma mean?</vt:lpstr>
      <vt:lpstr>Challenges</vt:lpstr>
      <vt:lpstr>Kyma benefits</vt:lpstr>
      <vt:lpstr>Kyma features</vt:lpstr>
      <vt:lpstr>Kyma architecture</vt:lpstr>
      <vt:lpstr>Kyma glue - cause reinventing the wheel sucks </vt:lpstr>
      <vt:lpstr>There is more…</vt:lpstr>
      <vt:lpstr>Console UI functionalities 1:1 available in CLI</vt:lpstr>
      <vt:lpstr>Baked-in docs</vt:lpstr>
      <vt:lpstr>Contextual docs</vt:lpstr>
      <vt:lpstr>Monitoring integration</vt:lpstr>
      <vt:lpstr>Tracing integration</vt:lpstr>
      <vt:lpstr>Other benefits/features</vt:lpstr>
      <vt:lpstr>Kyma donation initiatives</vt:lpstr>
      <vt:lpstr>Become a Contributor</vt:lpstr>
      <vt:lpstr>Learn more on https://kyma-project.io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Oriol</dc:creator>
  <cp:lastModifiedBy>Abdalla, Ahmed</cp:lastModifiedBy>
  <cp:revision>166</cp:revision>
  <dcterms:created xsi:type="dcterms:W3CDTF">2018-08-06T14:52:52Z</dcterms:created>
  <dcterms:modified xsi:type="dcterms:W3CDTF">2019-04-02T04:32:21Z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0x0101000AFFE9B1F2B93241A7F2935E8B6A9DA2</vt:lpwstr>
  </property>
</Properties>
</file>